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8"/>
  </p:notesMasterIdLst>
  <p:sldIdLst>
    <p:sldId id="256" r:id="rId3"/>
    <p:sldId id="260" r:id="rId4"/>
    <p:sldId id="261" r:id="rId5"/>
    <p:sldId id="266" r:id="rId6"/>
    <p:sldId id="26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DFFE1C-F0FF-415B-ADEE-A34AECED183C}" type="datetimeFigureOut">
              <a:rPr lang="en-US" smtClean="0"/>
              <a:t>10/4/2022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DCEAC8-A661-4418-B2A4-DE72D352594D}" type="slidenum">
              <a:rPr lang="en-US" smtClean="0"/>
              <a:t>‹#›</a:t>
            </a:fld>
            <a:endParaRPr lang="en-US"/>
          </a:p>
        </p:txBody>
      </p:sp>
    </p:spTree>
    <p:extLst>
      <p:ext uri="{BB962C8B-B14F-4D97-AF65-F5344CB8AC3E}">
        <p14:creationId xmlns:p14="http://schemas.microsoft.com/office/powerpoint/2010/main" val="3921037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0B0985C8-3D07-4E5B-9F75-54E84E8FB9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B092F5C6-7E18-445B-81A7-F6C0F9495FE6}" type="slidenum">
              <a:rPr lang="en-US" altLang="en-US"/>
              <a:pPr>
                <a:spcBef>
                  <a:spcPct val="0"/>
                </a:spcBef>
              </a:pPr>
              <a:t>2</a:t>
            </a:fld>
            <a:endParaRPr lang="en-US" altLang="en-US"/>
          </a:p>
        </p:txBody>
      </p:sp>
      <p:sp>
        <p:nvSpPr>
          <p:cNvPr id="8195" name="Rectangle 2">
            <a:extLst>
              <a:ext uri="{FF2B5EF4-FFF2-40B4-BE49-F238E27FC236}">
                <a16:creationId xmlns:a16="http://schemas.microsoft.com/office/drawing/2014/main" id="{F02CB48B-B7AA-42CD-B7BA-8E54109B2A28}"/>
              </a:ext>
            </a:extLst>
          </p:cNvPr>
          <p:cNvSpPr>
            <a:spLocks noGrp="1" noRot="1" noChangeAspect="1" noChangeArrowheads="1" noTextEdit="1"/>
          </p:cNvSpPr>
          <p:nvPr>
            <p:ph type="sldImg"/>
          </p:nvPr>
        </p:nvSpPr>
        <p:spPr>
          <a:xfrm>
            <a:off x="381000" y="685800"/>
            <a:ext cx="6096000" cy="3429000"/>
          </a:xfrm>
          <a:ln/>
        </p:spPr>
      </p:sp>
      <p:sp>
        <p:nvSpPr>
          <p:cNvPr id="8196" name="Rectangle 3">
            <a:extLst>
              <a:ext uri="{FF2B5EF4-FFF2-40B4-BE49-F238E27FC236}">
                <a16:creationId xmlns:a16="http://schemas.microsoft.com/office/drawing/2014/main" id="{1B76419A-FF5F-4C98-A512-3CE056D590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In this lesson, students will learn the definitions of both potential and kinetic energy. They will also be able to give examples of each and explain how potential energy changes into kinetic energy.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B338CE1B-FDC1-43A0-8631-A589518E997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4DD5B69-A004-4AB8-A1D3-982FAC8EF6F3}" type="slidenum">
              <a:rPr lang="en-US" altLang="en-US"/>
              <a:pPr>
                <a:spcBef>
                  <a:spcPct val="0"/>
                </a:spcBef>
              </a:pPr>
              <a:t>3</a:t>
            </a:fld>
            <a:endParaRPr lang="en-US" altLang="en-US"/>
          </a:p>
        </p:txBody>
      </p:sp>
      <p:sp>
        <p:nvSpPr>
          <p:cNvPr id="14339" name="Rectangle 2">
            <a:extLst>
              <a:ext uri="{FF2B5EF4-FFF2-40B4-BE49-F238E27FC236}">
                <a16:creationId xmlns:a16="http://schemas.microsoft.com/office/drawing/2014/main" id="{5F31963F-DCDA-4DFA-8FAD-174ECF768521}"/>
              </a:ext>
            </a:extLst>
          </p:cNvPr>
          <p:cNvSpPr>
            <a:spLocks noGrp="1" noRot="1" noChangeAspect="1" noChangeArrowheads="1" noTextEdit="1"/>
          </p:cNvSpPr>
          <p:nvPr>
            <p:ph type="sldImg"/>
          </p:nvPr>
        </p:nvSpPr>
        <p:spPr>
          <a:xfrm>
            <a:off x="381000" y="685800"/>
            <a:ext cx="6096000" cy="3429000"/>
          </a:xfrm>
          <a:ln/>
        </p:spPr>
      </p:sp>
      <p:sp>
        <p:nvSpPr>
          <p:cNvPr id="14340" name="Rectangle 3">
            <a:extLst>
              <a:ext uri="{FF2B5EF4-FFF2-40B4-BE49-F238E27FC236}">
                <a16:creationId xmlns:a16="http://schemas.microsoft.com/office/drawing/2014/main" id="{02BBEFC3-A44B-4A74-905E-23396614A2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first form of energy is Potential energy. This is energy due to position.. Its also known as “stored energy.” To calculate PE you take the object’s weight and multiply it by the earths gravitational pull and the distance the object can fall. </a:t>
            </a:r>
          </a:p>
        </p:txBody>
      </p:sp>
    </p:spTree>
    <p:extLst>
      <p:ext uri="{BB962C8B-B14F-4D97-AF65-F5344CB8AC3E}">
        <p14:creationId xmlns:p14="http://schemas.microsoft.com/office/powerpoint/2010/main" val="4134864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96FD0-05D7-48A9-B2CB-92BFB99B369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349BDC-A16B-4FD9-A06F-8BAF394F82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E6CB42B-2D6C-40E3-A18D-45D4998DA57B}"/>
              </a:ext>
            </a:extLst>
          </p:cNvPr>
          <p:cNvSpPr>
            <a:spLocks noGrp="1"/>
          </p:cNvSpPr>
          <p:nvPr>
            <p:ph type="dt" sz="half" idx="10"/>
          </p:nvPr>
        </p:nvSpPr>
        <p:spPr/>
        <p:txBody>
          <a:bodyPr/>
          <a:lstStyle/>
          <a:p>
            <a:fld id="{25FD9C11-9EB9-49E4-95E7-9C68485CD7E7}" type="datetimeFigureOut">
              <a:rPr lang="en-US" smtClean="0"/>
              <a:t>10/4/2022</a:t>
            </a:fld>
            <a:endParaRPr lang="en-US"/>
          </a:p>
        </p:txBody>
      </p:sp>
      <p:sp>
        <p:nvSpPr>
          <p:cNvPr id="5" name="Footer Placeholder 4">
            <a:extLst>
              <a:ext uri="{FF2B5EF4-FFF2-40B4-BE49-F238E27FC236}">
                <a16:creationId xmlns:a16="http://schemas.microsoft.com/office/drawing/2014/main" id="{3969CAFD-821C-4B46-B9B3-10B0EAEA7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85B7-F5FD-40FB-8F59-C4A4D2169C3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996717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BA04B-065B-4C59-8A1A-D97BCB8DEF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C78BC8-DE5F-4A71-9150-E8232725A6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A2DDAB-AF5B-40BE-B917-06730144AC19}"/>
              </a:ext>
            </a:extLst>
          </p:cNvPr>
          <p:cNvSpPr>
            <a:spLocks noGrp="1"/>
          </p:cNvSpPr>
          <p:nvPr>
            <p:ph type="dt" sz="half" idx="10"/>
          </p:nvPr>
        </p:nvSpPr>
        <p:spPr/>
        <p:txBody>
          <a:bodyPr/>
          <a:lstStyle/>
          <a:p>
            <a:fld id="{25FD9C11-9EB9-49E4-95E7-9C68485CD7E7}" type="datetimeFigureOut">
              <a:rPr lang="en-US" smtClean="0"/>
              <a:t>10/4/2022</a:t>
            </a:fld>
            <a:endParaRPr lang="en-US"/>
          </a:p>
        </p:txBody>
      </p:sp>
      <p:sp>
        <p:nvSpPr>
          <p:cNvPr id="5" name="Footer Placeholder 4">
            <a:extLst>
              <a:ext uri="{FF2B5EF4-FFF2-40B4-BE49-F238E27FC236}">
                <a16:creationId xmlns:a16="http://schemas.microsoft.com/office/drawing/2014/main" id="{877BEFA7-B0E4-49CC-AB86-2676FD2E0E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E6E9F3-799A-4217-8597-70722C2E4FF2}"/>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88045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B8669B9-D378-4C8B-B680-810231EB56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1658BA-E4EF-4CEB-8AAC-AF9FE24240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011605-A1F6-4C6C-AB1D-9E2E4ABB38D8}"/>
              </a:ext>
            </a:extLst>
          </p:cNvPr>
          <p:cNvSpPr>
            <a:spLocks noGrp="1"/>
          </p:cNvSpPr>
          <p:nvPr>
            <p:ph type="dt" sz="half" idx="10"/>
          </p:nvPr>
        </p:nvSpPr>
        <p:spPr/>
        <p:txBody>
          <a:bodyPr/>
          <a:lstStyle/>
          <a:p>
            <a:fld id="{25FD9C11-9EB9-49E4-95E7-9C68485CD7E7}" type="datetimeFigureOut">
              <a:rPr lang="en-US" smtClean="0"/>
              <a:t>10/4/2022</a:t>
            </a:fld>
            <a:endParaRPr lang="en-US"/>
          </a:p>
        </p:txBody>
      </p:sp>
      <p:sp>
        <p:nvSpPr>
          <p:cNvPr id="5" name="Footer Placeholder 4">
            <a:extLst>
              <a:ext uri="{FF2B5EF4-FFF2-40B4-BE49-F238E27FC236}">
                <a16:creationId xmlns:a16="http://schemas.microsoft.com/office/drawing/2014/main" id="{0FD29FDC-8268-4D1C-9551-34126F3FF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F66B3E-502F-4095-8B9A-F70A61B39DB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992641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7975E-B8CB-4FDA-82AE-30062C3F380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100D35-BF61-476F-BA87-E5F85908F2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B4BF1151-7686-483B-8ACA-ACFCE40A53DA}"/>
              </a:ext>
            </a:extLst>
          </p:cNvPr>
          <p:cNvSpPr>
            <a:spLocks noGrp="1" noChangeArrowheads="1"/>
          </p:cNvSpPr>
          <p:nvPr>
            <p:ph type="sldNum" sz="quarter" idx="12"/>
          </p:nvPr>
        </p:nvSpPr>
        <p:spPr>
          <a:ln/>
        </p:spPr>
        <p:txBody>
          <a:bodyPr/>
          <a:lstStyle>
            <a:lvl1pPr>
              <a:defRPr/>
            </a:lvl1pPr>
          </a:lstStyle>
          <a:p>
            <a:pPr>
              <a:defRPr/>
            </a:pPr>
            <a:fld id="{DE70F823-7D01-437D-8F03-CBF91363EFC2}" type="slidenum">
              <a:rPr lang="en-US" altLang="en-US"/>
              <a:pPr>
                <a:defRPr/>
              </a:pPr>
              <a:t>‹#›</a:t>
            </a:fld>
            <a:endParaRPr lang="en-US" altLang="en-US"/>
          </a:p>
        </p:txBody>
      </p:sp>
    </p:spTree>
    <p:extLst>
      <p:ext uri="{BB962C8B-B14F-4D97-AF65-F5344CB8AC3E}">
        <p14:creationId xmlns:p14="http://schemas.microsoft.com/office/powerpoint/2010/main" val="1089263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6FD2A-6E54-4C75-BDFE-BB081A3E06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A7D287-E731-4A2F-A171-67C33223DA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6681E5-851B-401B-B7F0-96A93E69586A}"/>
              </a:ext>
            </a:extLst>
          </p:cNvPr>
          <p:cNvSpPr>
            <a:spLocks noGrp="1"/>
          </p:cNvSpPr>
          <p:nvPr>
            <p:ph type="dt" sz="half" idx="10"/>
          </p:nvPr>
        </p:nvSpPr>
        <p:spPr/>
        <p:txBody>
          <a:bodyPr/>
          <a:lstStyle/>
          <a:p>
            <a:fld id="{25FD9C11-9EB9-49E4-95E7-9C68485CD7E7}" type="datetimeFigureOut">
              <a:rPr lang="en-US" smtClean="0"/>
              <a:t>10/4/2022</a:t>
            </a:fld>
            <a:endParaRPr lang="en-US"/>
          </a:p>
        </p:txBody>
      </p:sp>
      <p:sp>
        <p:nvSpPr>
          <p:cNvPr id="5" name="Footer Placeholder 4">
            <a:extLst>
              <a:ext uri="{FF2B5EF4-FFF2-40B4-BE49-F238E27FC236}">
                <a16:creationId xmlns:a16="http://schemas.microsoft.com/office/drawing/2014/main" id="{DE35B562-2FCD-4332-86B2-08C543663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3F6FDB-AFCE-42A1-BE66-B7FD97983A77}"/>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68000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1197A-457B-48B1-9BB4-C7CBC519C1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5DAC19-1607-4B35-B1CA-5ECBE69566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F095B5-BC7B-41EB-A639-50004B812E3A}"/>
              </a:ext>
            </a:extLst>
          </p:cNvPr>
          <p:cNvSpPr>
            <a:spLocks noGrp="1"/>
          </p:cNvSpPr>
          <p:nvPr>
            <p:ph type="dt" sz="half" idx="10"/>
          </p:nvPr>
        </p:nvSpPr>
        <p:spPr/>
        <p:txBody>
          <a:bodyPr/>
          <a:lstStyle/>
          <a:p>
            <a:fld id="{25FD9C11-9EB9-49E4-95E7-9C68485CD7E7}" type="datetimeFigureOut">
              <a:rPr lang="en-US" smtClean="0"/>
              <a:t>10/4/2022</a:t>
            </a:fld>
            <a:endParaRPr lang="en-US"/>
          </a:p>
        </p:txBody>
      </p:sp>
      <p:sp>
        <p:nvSpPr>
          <p:cNvPr id="5" name="Footer Placeholder 4">
            <a:extLst>
              <a:ext uri="{FF2B5EF4-FFF2-40B4-BE49-F238E27FC236}">
                <a16:creationId xmlns:a16="http://schemas.microsoft.com/office/drawing/2014/main" id="{F072D327-E9F0-4205-A9B0-90AABEBCE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1CA70B-5924-4D3C-9956-54DB9364DCA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64378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038FC-A0D4-42D0-BE93-4BE00C44D4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64E8AA-B44D-4047-85F7-8D6A1FB232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94849B3-89D1-4C31-964E-194ED838F4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FCE0C6-340F-46AF-884F-B54607FB21B1}"/>
              </a:ext>
            </a:extLst>
          </p:cNvPr>
          <p:cNvSpPr>
            <a:spLocks noGrp="1"/>
          </p:cNvSpPr>
          <p:nvPr>
            <p:ph type="dt" sz="half" idx="10"/>
          </p:nvPr>
        </p:nvSpPr>
        <p:spPr/>
        <p:txBody>
          <a:bodyPr/>
          <a:lstStyle/>
          <a:p>
            <a:fld id="{25FD9C11-9EB9-49E4-95E7-9C68485CD7E7}" type="datetimeFigureOut">
              <a:rPr lang="en-US" smtClean="0"/>
              <a:t>10/4/2022</a:t>
            </a:fld>
            <a:endParaRPr lang="en-US"/>
          </a:p>
        </p:txBody>
      </p:sp>
      <p:sp>
        <p:nvSpPr>
          <p:cNvPr id="6" name="Footer Placeholder 5">
            <a:extLst>
              <a:ext uri="{FF2B5EF4-FFF2-40B4-BE49-F238E27FC236}">
                <a16:creationId xmlns:a16="http://schemas.microsoft.com/office/drawing/2014/main" id="{F0951D89-475B-42DB-928A-3BD274D3C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656DD-7602-4C66-B106-54BBA355BC5F}"/>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22883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EC090-3A59-49EC-8354-634C8AEA5E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6E03C90-7CAC-43AE-9FAB-C22A7338BC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A0A307-D00E-4F2C-A25A-B05A3302C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2306660-40AE-4096-A17E-E26980B36C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6A2D98-BAB6-4986-BC79-918852E386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BA76DB-6CB5-4500-8C40-8450AA8F1BDB}"/>
              </a:ext>
            </a:extLst>
          </p:cNvPr>
          <p:cNvSpPr>
            <a:spLocks noGrp="1"/>
          </p:cNvSpPr>
          <p:nvPr>
            <p:ph type="dt" sz="half" idx="10"/>
          </p:nvPr>
        </p:nvSpPr>
        <p:spPr/>
        <p:txBody>
          <a:bodyPr/>
          <a:lstStyle/>
          <a:p>
            <a:fld id="{25FD9C11-9EB9-49E4-95E7-9C68485CD7E7}" type="datetimeFigureOut">
              <a:rPr lang="en-US" smtClean="0"/>
              <a:t>10/4/2022</a:t>
            </a:fld>
            <a:endParaRPr lang="en-US"/>
          </a:p>
        </p:txBody>
      </p:sp>
      <p:sp>
        <p:nvSpPr>
          <p:cNvPr id="8" name="Footer Placeholder 7">
            <a:extLst>
              <a:ext uri="{FF2B5EF4-FFF2-40B4-BE49-F238E27FC236}">
                <a16:creationId xmlns:a16="http://schemas.microsoft.com/office/drawing/2014/main" id="{6D212315-98DA-485F-B71B-349A72C47A9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C65ACB-4E87-44BE-ACA2-AE950CB186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398223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5149F-84BE-491B-BE3E-939537D2DD5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60CE16D-FA50-40FF-9897-F8C41AA2D7CF}"/>
              </a:ext>
            </a:extLst>
          </p:cNvPr>
          <p:cNvSpPr>
            <a:spLocks noGrp="1"/>
          </p:cNvSpPr>
          <p:nvPr>
            <p:ph type="dt" sz="half" idx="10"/>
          </p:nvPr>
        </p:nvSpPr>
        <p:spPr/>
        <p:txBody>
          <a:bodyPr/>
          <a:lstStyle/>
          <a:p>
            <a:fld id="{25FD9C11-9EB9-49E4-95E7-9C68485CD7E7}" type="datetimeFigureOut">
              <a:rPr lang="en-US" smtClean="0"/>
              <a:t>10/4/2022</a:t>
            </a:fld>
            <a:endParaRPr lang="en-US"/>
          </a:p>
        </p:txBody>
      </p:sp>
      <p:sp>
        <p:nvSpPr>
          <p:cNvPr id="4" name="Footer Placeholder 3">
            <a:extLst>
              <a:ext uri="{FF2B5EF4-FFF2-40B4-BE49-F238E27FC236}">
                <a16:creationId xmlns:a16="http://schemas.microsoft.com/office/drawing/2014/main" id="{5CEB4847-45C3-40D5-B979-CB2EDCFEDD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C0407D-2034-48D6-A515-55610FBA0206}"/>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338632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48575D-0AB9-46F4-8881-5056EB5742E9}"/>
              </a:ext>
            </a:extLst>
          </p:cNvPr>
          <p:cNvSpPr>
            <a:spLocks noGrp="1"/>
          </p:cNvSpPr>
          <p:nvPr>
            <p:ph type="dt" sz="half" idx="10"/>
          </p:nvPr>
        </p:nvSpPr>
        <p:spPr/>
        <p:txBody>
          <a:bodyPr/>
          <a:lstStyle/>
          <a:p>
            <a:fld id="{25FD9C11-9EB9-49E4-95E7-9C68485CD7E7}" type="datetimeFigureOut">
              <a:rPr lang="en-US" smtClean="0"/>
              <a:t>10/4/2022</a:t>
            </a:fld>
            <a:endParaRPr lang="en-US"/>
          </a:p>
        </p:txBody>
      </p:sp>
      <p:sp>
        <p:nvSpPr>
          <p:cNvPr id="3" name="Footer Placeholder 2">
            <a:extLst>
              <a:ext uri="{FF2B5EF4-FFF2-40B4-BE49-F238E27FC236}">
                <a16:creationId xmlns:a16="http://schemas.microsoft.com/office/drawing/2014/main" id="{E97C5A34-6101-4566-9038-22A99733049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225B794-F59A-466E-B51F-EB127E872BE3}"/>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5054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B7F6C-98D3-4669-9A42-CB89BDFBD5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AE4A46E-2243-4DF3-9DD6-B7A1E9C945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3F689E-9ABE-49F6-9454-9FBD469978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A4710B-CC75-4013-92F8-5EAB7BA52C2A}"/>
              </a:ext>
            </a:extLst>
          </p:cNvPr>
          <p:cNvSpPr>
            <a:spLocks noGrp="1"/>
          </p:cNvSpPr>
          <p:nvPr>
            <p:ph type="dt" sz="half" idx="10"/>
          </p:nvPr>
        </p:nvSpPr>
        <p:spPr/>
        <p:txBody>
          <a:bodyPr/>
          <a:lstStyle/>
          <a:p>
            <a:fld id="{25FD9C11-9EB9-49E4-95E7-9C68485CD7E7}" type="datetimeFigureOut">
              <a:rPr lang="en-US" smtClean="0"/>
              <a:t>10/4/2022</a:t>
            </a:fld>
            <a:endParaRPr lang="en-US"/>
          </a:p>
        </p:txBody>
      </p:sp>
      <p:sp>
        <p:nvSpPr>
          <p:cNvPr id="6" name="Footer Placeholder 5">
            <a:extLst>
              <a:ext uri="{FF2B5EF4-FFF2-40B4-BE49-F238E27FC236}">
                <a16:creationId xmlns:a16="http://schemas.microsoft.com/office/drawing/2014/main" id="{3FBB0CFD-494E-4379-94FC-674811C3F2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984C1-1ECD-4473-BF35-B5B65813E38C}"/>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269766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D9D03-ED35-46CD-A3E6-FE9DFBFD11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904727-1B29-44D8-B57D-D45D4E2C2D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F1DFB8-B026-4173-AE46-DC0EBE0A26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6AC9A5-6161-49D8-9725-1DE081BEED3F}"/>
              </a:ext>
            </a:extLst>
          </p:cNvPr>
          <p:cNvSpPr>
            <a:spLocks noGrp="1"/>
          </p:cNvSpPr>
          <p:nvPr>
            <p:ph type="dt" sz="half" idx="10"/>
          </p:nvPr>
        </p:nvSpPr>
        <p:spPr/>
        <p:txBody>
          <a:bodyPr/>
          <a:lstStyle/>
          <a:p>
            <a:fld id="{25FD9C11-9EB9-49E4-95E7-9C68485CD7E7}" type="datetimeFigureOut">
              <a:rPr lang="en-US" smtClean="0"/>
              <a:t>10/4/2022</a:t>
            </a:fld>
            <a:endParaRPr lang="en-US"/>
          </a:p>
        </p:txBody>
      </p:sp>
      <p:sp>
        <p:nvSpPr>
          <p:cNvPr id="6" name="Footer Placeholder 5">
            <a:extLst>
              <a:ext uri="{FF2B5EF4-FFF2-40B4-BE49-F238E27FC236}">
                <a16:creationId xmlns:a16="http://schemas.microsoft.com/office/drawing/2014/main" id="{DBD62D42-9A7B-441E-B067-54B32AADF5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ABA662-CE39-4D99-A308-4D3A5F074E95}"/>
              </a:ext>
            </a:extLst>
          </p:cNvPr>
          <p:cNvSpPr>
            <a:spLocks noGrp="1"/>
          </p:cNvSpPr>
          <p:nvPr>
            <p:ph type="sldNum" sz="quarter" idx="12"/>
          </p:nvPr>
        </p:nvSpPr>
        <p:spPr/>
        <p:txBody>
          <a:bodyPr/>
          <a:lstStyle/>
          <a:p>
            <a:fld id="{D0D64032-D63F-4B8D-AD97-F19E2171229F}" type="slidenum">
              <a:rPr lang="en-US" smtClean="0"/>
              <a:t>‹#›</a:t>
            </a:fld>
            <a:endParaRPr lang="en-US"/>
          </a:p>
        </p:txBody>
      </p:sp>
    </p:spTree>
    <p:extLst>
      <p:ext uri="{BB962C8B-B14F-4D97-AF65-F5344CB8AC3E}">
        <p14:creationId xmlns:p14="http://schemas.microsoft.com/office/powerpoint/2010/main" val="139523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2F89DD-3CDF-4897-B2B0-DC7B22AF01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7C8EA8-8C54-4C9E-B88B-8EC08CDD3D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1B0175-36D4-4394-902A-4AF6777D3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FD9C11-9EB9-49E4-95E7-9C68485CD7E7}" type="datetimeFigureOut">
              <a:rPr lang="en-US" smtClean="0"/>
              <a:t>10/4/2022</a:t>
            </a:fld>
            <a:endParaRPr lang="en-US"/>
          </a:p>
        </p:txBody>
      </p:sp>
      <p:sp>
        <p:nvSpPr>
          <p:cNvPr id="5" name="Footer Placeholder 4">
            <a:extLst>
              <a:ext uri="{FF2B5EF4-FFF2-40B4-BE49-F238E27FC236}">
                <a16:creationId xmlns:a16="http://schemas.microsoft.com/office/drawing/2014/main" id="{2A113F03-C7FC-4095-A1C3-22FAD12FBC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A1F52EE-1204-44B7-82DC-DA40571263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D64032-D63F-4B8D-AD97-F19E2171229F}" type="slidenum">
              <a:rPr lang="en-US" smtClean="0"/>
              <a:t>‹#›</a:t>
            </a:fld>
            <a:endParaRPr lang="en-US"/>
          </a:p>
        </p:txBody>
      </p:sp>
    </p:spTree>
    <p:extLst>
      <p:ext uri="{BB962C8B-B14F-4D97-AF65-F5344CB8AC3E}">
        <p14:creationId xmlns:p14="http://schemas.microsoft.com/office/powerpoint/2010/main" val="1953365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80"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CF9426-F24A-43AF-81DC-F773A9EED077}"/>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77CD47E5-D895-4B33-B163-97C347FCB5D5}"/>
              </a:ext>
            </a:extLst>
          </p:cNvPr>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B919933-CC19-4B7F-B339-20F3EAFE2A0B}"/>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029" name="Rectangle 5">
            <a:extLst>
              <a:ext uri="{FF2B5EF4-FFF2-40B4-BE49-F238E27FC236}">
                <a16:creationId xmlns:a16="http://schemas.microsoft.com/office/drawing/2014/main" id="{127BCE19-7A0F-420F-B13E-FC72172080EC}"/>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0" name="Rectangle 6">
            <a:extLst>
              <a:ext uri="{FF2B5EF4-FFF2-40B4-BE49-F238E27FC236}">
                <a16:creationId xmlns:a16="http://schemas.microsoft.com/office/drawing/2014/main" id="{CF77F471-FC6B-4CC2-8A88-FF41DE0AD703}"/>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EB58547-BF53-4FA3-8384-4A7DE2541D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53" r:id="rId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D1519-89E8-4A85-ADB4-C24FFEA82337}"/>
              </a:ext>
            </a:extLst>
          </p:cNvPr>
          <p:cNvSpPr>
            <a:spLocks noGrp="1"/>
          </p:cNvSpPr>
          <p:nvPr>
            <p:ph type="ctrTitle"/>
          </p:nvPr>
        </p:nvSpPr>
        <p:spPr>
          <a:solidFill>
            <a:srgbClr val="FFC000"/>
          </a:solidFill>
        </p:spPr>
        <p:txBody>
          <a:bodyPr/>
          <a:lstStyle/>
          <a:p>
            <a:r>
              <a:rPr lang="en-US" dirty="0"/>
              <a:t>Law of Conservation of Energy </a:t>
            </a:r>
            <a:r>
              <a:rPr lang="en-US"/>
              <a:t>Equation Calculations</a:t>
            </a:r>
            <a:endParaRPr lang="en-US" dirty="0"/>
          </a:p>
        </p:txBody>
      </p:sp>
      <p:sp>
        <p:nvSpPr>
          <p:cNvPr id="3" name="Subtitle 2">
            <a:extLst>
              <a:ext uri="{FF2B5EF4-FFF2-40B4-BE49-F238E27FC236}">
                <a16:creationId xmlns:a16="http://schemas.microsoft.com/office/drawing/2014/main" id="{AF7AD063-EFAF-45AF-8B4F-F7F5E64E2A7C}"/>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1712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316AA83E-CBBF-4644-AADE-7834A6F93CC0}"/>
              </a:ext>
            </a:extLst>
          </p:cNvPr>
          <p:cNvSpPr>
            <a:spLocks noGrp="1" noChangeArrowheads="1"/>
          </p:cNvSpPr>
          <p:nvPr>
            <p:ph type="title"/>
          </p:nvPr>
        </p:nvSpPr>
        <p:spPr>
          <a:solidFill>
            <a:srgbClr val="00B0F0"/>
          </a:solidFill>
        </p:spPr>
        <p:txBody>
          <a:bodyPr/>
          <a:lstStyle/>
          <a:p>
            <a:pPr eaLnBrk="1" hangingPunct="1"/>
            <a:r>
              <a:rPr lang="en-US" altLang="en-US" sz="6000" b="1" dirty="0">
                <a:latin typeface="Comic Sans MS" panose="030F0702030302020204" pitchFamily="66" charset="0"/>
              </a:rPr>
              <a:t>Learning Objectives</a:t>
            </a:r>
          </a:p>
        </p:txBody>
      </p:sp>
      <p:sp>
        <p:nvSpPr>
          <p:cNvPr id="7171" name="Rectangle 5">
            <a:extLst>
              <a:ext uri="{FF2B5EF4-FFF2-40B4-BE49-F238E27FC236}">
                <a16:creationId xmlns:a16="http://schemas.microsoft.com/office/drawing/2014/main" id="{3D2FD20A-EA03-45AA-B232-59F24F755D20}"/>
              </a:ext>
            </a:extLst>
          </p:cNvPr>
          <p:cNvSpPr>
            <a:spLocks noGrp="1" noChangeArrowheads="1"/>
          </p:cNvSpPr>
          <p:nvPr>
            <p:ph type="body" idx="1"/>
          </p:nvPr>
        </p:nvSpPr>
        <p:spPr/>
        <p:txBody>
          <a:bodyPr/>
          <a:lstStyle/>
          <a:p>
            <a:pPr eaLnBrk="1" hangingPunct="1"/>
            <a:r>
              <a:rPr lang="en-US" altLang="en-US" sz="3600" dirty="0">
                <a:latin typeface="Comic Sans MS" panose="030F0702030302020204" pitchFamily="66" charset="0"/>
              </a:rPr>
              <a:t>I can calculate the Law of Conservation of Energy using the formula.</a:t>
            </a:r>
          </a:p>
          <a:p>
            <a:pPr eaLnBrk="1" hangingPunct="1">
              <a:buFontTx/>
              <a:buNone/>
            </a:pPr>
            <a:endParaRPr lang="en-US" altLang="en-US" dirty="0">
              <a:latin typeface="Comic Sans MS" panose="030F0702030302020204" pitchFamily="66" charset="0"/>
            </a:endParaRPr>
          </a:p>
        </p:txBody>
      </p:sp>
    </p:spTree>
    <p:extLst>
      <p:ext uri="{BB962C8B-B14F-4D97-AF65-F5344CB8AC3E}">
        <p14:creationId xmlns:p14="http://schemas.microsoft.com/office/powerpoint/2010/main" val="275675364"/>
      </p:ext>
    </p:extLst>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2290C0A7-710B-452B-B8C7-2EE0E4D49E7A}"/>
              </a:ext>
            </a:extLst>
          </p:cNvPr>
          <p:cNvSpPr>
            <a:spLocks noGrp="1" noChangeArrowheads="1"/>
          </p:cNvSpPr>
          <p:nvPr>
            <p:ph type="title"/>
          </p:nvPr>
        </p:nvSpPr>
        <p:spPr>
          <a:solidFill>
            <a:schemeClr val="accent6">
              <a:lumMod val="60000"/>
              <a:lumOff val="40000"/>
            </a:schemeClr>
          </a:solidFill>
        </p:spPr>
        <p:txBody>
          <a:bodyPr/>
          <a:lstStyle/>
          <a:p>
            <a:pPr eaLnBrk="1" hangingPunct="1"/>
            <a:r>
              <a:rPr lang="en-US" altLang="en-US" b="1" dirty="0">
                <a:solidFill>
                  <a:srgbClr val="000000"/>
                </a:solidFill>
                <a:latin typeface="Comic Sans MS" panose="030F0702030302020204" pitchFamily="66" charset="0"/>
              </a:rPr>
              <a:t>Law of Conservation of Energy Definition and Formula</a:t>
            </a:r>
            <a:endParaRPr lang="en-US" altLang="en-US" sz="4800" dirty="0">
              <a:solidFill>
                <a:schemeClr val="tx1"/>
              </a:solidFill>
            </a:endParaRPr>
          </a:p>
        </p:txBody>
      </p:sp>
      <p:sp>
        <p:nvSpPr>
          <p:cNvPr id="13315" name="Rectangle 3">
            <a:extLst>
              <a:ext uri="{FF2B5EF4-FFF2-40B4-BE49-F238E27FC236}">
                <a16:creationId xmlns:a16="http://schemas.microsoft.com/office/drawing/2014/main" id="{E9044BF9-0F3D-4E5B-B26D-4D86D792CF0B}"/>
              </a:ext>
            </a:extLst>
          </p:cNvPr>
          <p:cNvSpPr>
            <a:spLocks noGrp="1" noChangeArrowheads="1"/>
          </p:cNvSpPr>
          <p:nvPr>
            <p:ph type="body" idx="1"/>
          </p:nvPr>
        </p:nvSpPr>
        <p:spPr>
          <a:xfrm>
            <a:off x="609601" y="1600200"/>
            <a:ext cx="10972800" cy="762000"/>
          </a:xfrm>
        </p:spPr>
        <p:txBody>
          <a:bodyPr/>
          <a:lstStyle/>
          <a:p>
            <a:pPr algn="ctr" eaLnBrk="1" hangingPunct="1"/>
            <a:r>
              <a:rPr lang="en-US" altLang="en-US" sz="3600" dirty="0"/>
              <a:t>Energy can not be created or destroyed.</a:t>
            </a:r>
            <a:endParaRPr lang="en-US" altLang="en-US" sz="3600" i="1" dirty="0"/>
          </a:p>
        </p:txBody>
      </p:sp>
      <p:sp>
        <p:nvSpPr>
          <p:cNvPr id="13316" name="Text Box 4">
            <a:extLst>
              <a:ext uri="{FF2B5EF4-FFF2-40B4-BE49-F238E27FC236}">
                <a16:creationId xmlns:a16="http://schemas.microsoft.com/office/drawing/2014/main" id="{1DA61963-F685-4263-A49C-6A71D24A11D7}"/>
              </a:ext>
            </a:extLst>
          </p:cNvPr>
          <p:cNvSpPr txBox="1">
            <a:spLocks noChangeArrowheads="1"/>
          </p:cNvSpPr>
          <p:nvPr/>
        </p:nvSpPr>
        <p:spPr bwMode="auto">
          <a:xfrm>
            <a:off x="1364776" y="2926141"/>
            <a:ext cx="825689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800" dirty="0"/>
              <a:t>Formula:</a:t>
            </a:r>
          </a:p>
          <a:p>
            <a:pPr algn="ctr" eaLnBrk="1" hangingPunct="1">
              <a:spcBef>
                <a:spcPct val="0"/>
              </a:spcBef>
              <a:buFontTx/>
              <a:buNone/>
            </a:pPr>
            <a:r>
              <a:rPr lang="en-US" altLang="en-US" sz="4800" dirty="0"/>
              <a:t>(KE + PE)</a:t>
            </a:r>
            <a:r>
              <a:rPr lang="en-US" altLang="en-US" sz="4800" baseline="-25000" dirty="0"/>
              <a:t>beg</a:t>
            </a:r>
            <a:r>
              <a:rPr lang="en-US" altLang="en-US" sz="4800" dirty="0"/>
              <a:t> =</a:t>
            </a:r>
            <a:r>
              <a:rPr kumimoji="0" lang="en-US" altLang="en-US" sz="4800" b="0" i="0" u="none" strike="noStrike" kern="1200" cap="none" spc="0" normalizeH="0" baseline="0" noProof="0" dirty="0">
                <a:ln>
                  <a:noFill/>
                </a:ln>
                <a:solidFill>
                  <a:srgbClr val="000000"/>
                </a:solidFill>
                <a:effectLst/>
                <a:uLnTx/>
                <a:uFillTx/>
                <a:latin typeface="Arial"/>
                <a:ea typeface="+mn-ea"/>
                <a:cs typeface="+mn-cs"/>
              </a:rPr>
              <a:t> (KE + PE)</a:t>
            </a:r>
            <a:r>
              <a:rPr kumimoji="0" lang="en-US" altLang="en-US" sz="4800" b="0" i="0" u="none" strike="noStrike" kern="1200" cap="none" spc="0" normalizeH="0" baseline="-25000" noProof="0" dirty="0">
                <a:ln>
                  <a:noFill/>
                </a:ln>
                <a:solidFill>
                  <a:srgbClr val="000000"/>
                </a:solidFill>
                <a:effectLst/>
                <a:uLnTx/>
                <a:uFillTx/>
                <a:latin typeface="Arial"/>
                <a:ea typeface="+mn-ea"/>
                <a:cs typeface="+mn-cs"/>
              </a:rPr>
              <a:t>end</a:t>
            </a:r>
            <a:r>
              <a:rPr lang="en-US" altLang="en-US" sz="4800" dirty="0"/>
              <a:t> </a:t>
            </a:r>
          </a:p>
        </p:txBody>
      </p:sp>
      <p:pic>
        <p:nvPicPr>
          <p:cNvPr id="8" name="Picture 9" descr="MMj03366230000[1]">
            <a:extLst>
              <a:ext uri="{FF2B5EF4-FFF2-40B4-BE49-F238E27FC236}">
                <a16:creationId xmlns:a16="http://schemas.microsoft.com/office/drawing/2014/main" id="{F3D92075-7B96-4074-94CC-12DF1AC2F1AD}"/>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9926225" y="2863246"/>
            <a:ext cx="1393825" cy="169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3027294"/>
      </p:ext>
    </p:extLst>
  </p:cSld>
  <p:clrMapOvr>
    <a:masterClrMapping/>
  </p:clrMapOvr>
  <p:transition>
    <p:strips dir="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#1</a:t>
            </a:r>
          </a:p>
        </p:txBody>
      </p:sp>
      <p:sp>
        <p:nvSpPr>
          <p:cNvPr id="23555" name="Rectangle 3"/>
          <p:cNvSpPr>
            <a:spLocks noGrp="1" noChangeArrowheads="1"/>
          </p:cNvSpPr>
          <p:nvPr>
            <p:ph idx="1"/>
          </p:nvPr>
        </p:nvSpPr>
        <p:spPr>
          <a:xfrm>
            <a:off x="609600" y="1436425"/>
            <a:ext cx="10972800" cy="4525963"/>
          </a:xfrm>
        </p:spPr>
        <p:txBody>
          <a:bodyPr/>
          <a:lstStyle/>
          <a:p>
            <a:pPr marL="0" marR="0">
              <a:spcBef>
                <a:spcPts val="0"/>
              </a:spcBef>
              <a:spcAft>
                <a:spcPts val="0"/>
              </a:spcAft>
            </a:pPr>
            <a:r>
              <a:rPr lang="en-US" sz="3200" dirty="0">
                <a:effectLst/>
                <a:latin typeface="Times New Roman" panose="02020603050405020304" pitchFamily="18" charset="0"/>
                <a:ea typeface="Times New Roman" panose="02020603050405020304" pitchFamily="18" charset="0"/>
              </a:rPr>
              <a:t>A 1.25kg stone fell from a cliff and struck the ground at a speed of 29.4m/s. What was the gravitational potential energy of the stone before it fell?</a:t>
            </a:r>
            <a:endParaRPr lang="en-US" altLang="en-US" dirty="0"/>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1118334873"/>
              </p:ext>
            </p:extLst>
          </p:nvPr>
        </p:nvGraphicFramePr>
        <p:xfrm>
          <a:off x="212036" y="2995331"/>
          <a:ext cx="11820938" cy="3864896"/>
        </p:xfrm>
        <a:graphic>
          <a:graphicData uri="http://schemas.openxmlformats.org/drawingml/2006/table">
            <a:tbl>
              <a:tblPr firstRow="1" firstCol="1" lastRow="1" lastCol="1" bandRow="1" bandCol="1"/>
              <a:tblGrid>
                <a:gridCol w="2121731">
                  <a:extLst>
                    <a:ext uri="{9D8B030D-6E8A-4147-A177-3AD203B41FA5}">
                      <a16:colId xmlns:a16="http://schemas.microsoft.com/office/drawing/2014/main" val="1298987676"/>
                    </a:ext>
                  </a:extLst>
                </a:gridCol>
                <a:gridCol w="9699207">
                  <a:extLst>
                    <a:ext uri="{9D8B030D-6E8A-4147-A177-3AD203B41FA5}">
                      <a16:colId xmlns:a16="http://schemas.microsoft.com/office/drawing/2014/main" val="2333738343"/>
                    </a:ext>
                  </a:extLst>
                </a:gridCol>
              </a:tblGrid>
              <a:tr h="877856">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873564">
                <a:tc>
                  <a:txBody>
                    <a:bodyPr/>
                    <a:lstStyle/>
                    <a:p>
                      <a:pPr marL="0" marR="0">
                        <a:spcBef>
                          <a:spcPts val="0"/>
                        </a:spcBef>
                        <a:spcAft>
                          <a:spcPts val="0"/>
                        </a:spcAft>
                      </a:pPr>
                      <a:r>
                        <a:rPr lang="en-US" sz="2800" dirty="0" err="1">
                          <a:effectLst/>
                          <a:latin typeface="Times New Roman" panose="02020603050405020304" pitchFamily="18" charset="0"/>
                          <a:ea typeface="Times New Roman" panose="02020603050405020304" pitchFamily="18" charset="0"/>
                        </a:rPr>
                        <a:t>KE</a:t>
                      </a:r>
                      <a:r>
                        <a:rPr lang="en-US" sz="2800" baseline="-25000" dirty="0" err="1">
                          <a:effectLst/>
                          <a:latin typeface="Times New Roman" panose="02020603050405020304" pitchFamily="18" charset="0"/>
                          <a:ea typeface="Times New Roman" panose="02020603050405020304" pitchFamily="18" charset="0"/>
                        </a:rPr>
                        <a:t>beg</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err="1">
                          <a:effectLst/>
                          <a:latin typeface="Times New Roman" panose="02020603050405020304" pitchFamily="18" charset="0"/>
                          <a:ea typeface="Times New Roman" panose="02020603050405020304" pitchFamily="18" charset="0"/>
                        </a:rPr>
                        <a:t>PE</a:t>
                      </a:r>
                      <a:r>
                        <a:rPr lang="en-US" sz="2800" baseline="-25000" dirty="0" err="1">
                          <a:effectLst/>
                          <a:latin typeface="Times New Roman" panose="02020603050405020304" pitchFamily="18" charset="0"/>
                          <a:ea typeface="Times New Roman" panose="02020603050405020304" pitchFamily="18" charset="0"/>
                        </a:rPr>
                        <a:t>beg</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err="1">
                          <a:effectLst/>
                          <a:latin typeface="Times New Roman" panose="02020603050405020304" pitchFamily="18" charset="0"/>
                          <a:ea typeface="Times New Roman" panose="02020603050405020304" pitchFamily="18" charset="0"/>
                        </a:rPr>
                        <a:t>KE</a:t>
                      </a:r>
                      <a:r>
                        <a:rPr lang="en-US" sz="2800" baseline="-25000" dirty="0" err="1">
                          <a:effectLst/>
                          <a:latin typeface="Times New Roman" panose="02020603050405020304" pitchFamily="18" charset="0"/>
                          <a:ea typeface="Times New Roman" panose="02020603050405020304" pitchFamily="18" charset="0"/>
                        </a:rPr>
                        <a:t>end</a:t>
                      </a:r>
                      <a:r>
                        <a:rPr lang="en-US" sz="2800" baseline="-25000" dirty="0">
                          <a:effectLst/>
                          <a:latin typeface="Times New Roman" panose="02020603050405020304" pitchFamily="18" charset="0"/>
                          <a:ea typeface="Times New Roman" panose="02020603050405020304" pitchFamily="18" charset="0"/>
                        </a:rPr>
                        <a:t> </a:t>
                      </a:r>
                      <a:r>
                        <a:rPr lang="en-US" sz="2800" baseline="0" dirty="0">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2800" dirty="0" err="1">
                          <a:effectLst/>
                          <a:latin typeface="Times New Roman" panose="02020603050405020304" pitchFamily="18" charset="0"/>
                          <a:ea typeface="Times New Roman" panose="02020603050405020304" pitchFamily="18" charset="0"/>
                        </a:rPr>
                        <a:t>PE</a:t>
                      </a:r>
                      <a:r>
                        <a:rPr lang="en-US" sz="2800" baseline="-25000" dirty="0" err="1">
                          <a:effectLst/>
                          <a:latin typeface="Times New Roman" panose="02020603050405020304" pitchFamily="18" charset="0"/>
                          <a:ea typeface="Times New Roman" panose="02020603050405020304" pitchFamily="18" charset="0"/>
                        </a:rPr>
                        <a:t>end</a:t>
                      </a:r>
                      <a:r>
                        <a:rPr lang="en-US" sz="2800" baseline="-25000" dirty="0">
                          <a:effectLst/>
                          <a:latin typeface="Times New Roman" panose="02020603050405020304" pitchFamily="18" charset="0"/>
                          <a:ea typeface="Times New Roman" panose="02020603050405020304" pitchFamily="18" charset="0"/>
                        </a:rPr>
                        <a:t> </a:t>
                      </a:r>
                      <a:r>
                        <a:rPr lang="en-US" sz="2800" baseline="0" dirty="0">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2800" baseline="0" dirty="0">
                          <a:effectLst/>
                          <a:latin typeface="Times New Roman" panose="02020603050405020304" pitchFamily="18" charset="0"/>
                          <a:ea typeface="Times New Roman" panose="02020603050405020304" pitchFamily="18" charset="0"/>
                        </a:rPr>
                        <a:t>m =</a:t>
                      </a:r>
                    </a:p>
                    <a:p>
                      <a:pPr marL="0" marR="0">
                        <a:spcBef>
                          <a:spcPts val="0"/>
                        </a:spcBef>
                        <a:spcAft>
                          <a:spcPts val="0"/>
                        </a:spcAft>
                      </a:pPr>
                      <a:r>
                        <a:rPr lang="en-US" sz="2800" baseline="0" dirty="0">
                          <a:effectLst/>
                          <a:latin typeface="Times New Roman" panose="02020603050405020304" pitchFamily="18" charset="0"/>
                          <a:ea typeface="Times New Roman" panose="02020603050405020304" pitchFamily="18" charset="0"/>
                        </a:rPr>
                        <a:t>v =</a:t>
                      </a:r>
                    </a:p>
                    <a:p>
                      <a:pPr marL="0" marR="0">
                        <a:spcBef>
                          <a:spcPts val="0"/>
                        </a:spcBef>
                        <a:spcAft>
                          <a:spcPts val="0"/>
                        </a:spcAft>
                      </a:pPr>
                      <a:r>
                        <a:rPr lang="en-US" sz="2800" baseline="0" dirty="0">
                          <a:effectLst/>
                          <a:latin typeface="Times New Roman" panose="02020603050405020304" pitchFamily="18" charset="0"/>
                          <a:ea typeface="Times New Roman" panose="02020603050405020304" pitchFamily="18" charset="0"/>
                        </a:rPr>
                        <a:t>h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1284310" y="4242717"/>
            <a:ext cx="1199096" cy="461665"/>
          </a:xfrm>
          <a:prstGeom prst="rect">
            <a:avLst/>
          </a:prstGeom>
          <a:noFill/>
        </p:spPr>
        <p:txBody>
          <a:bodyPr wrap="square" rtlCol="0">
            <a:spAutoFit/>
          </a:bodyPr>
          <a:lstStyle/>
          <a:p>
            <a:r>
              <a:rPr lang="en-US" sz="2400" dirty="0"/>
              <a:t>?</a:t>
            </a:r>
          </a:p>
        </p:txBody>
      </p:sp>
      <p:sp>
        <p:nvSpPr>
          <p:cNvPr id="5" name="TextBox 4">
            <a:extLst>
              <a:ext uri="{FF2B5EF4-FFF2-40B4-BE49-F238E27FC236}">
                <a16:creationId xmlns:a16="http://schemas.microsoft.com/office/drawing/2014/main" id="{48A1B795-7378-4E41-BFFA-6BCF0143F5B7}"/>
              </a:ext>
            </a:extLst>
          </p:cNvPr>
          <p:cNvSpPr txBox="1"/>
          <p:nvPr/>
        </p:nvSpPr>
        <p:spPr>
          <a:xfrm>
            <a:off x="1392539" y="3871394"/>
            <a:ext cx="838200" cy="461665"/>
          </a:xfrm>
          <a:prstGeom prst="rect">
            <a:avLst/>
          </a:prstGeom>
          <a:noFill/>
        </p:spPr>
        <p:txBody>
          <a:bodyPr wrap="square" rtlCol="0">
            <a:spAutoFit/>
          </a:bodyPr>
          <a:lstStyle/>
          <a:p>
            <a:r>
              <a:rPr lang="en-US" sz="2400" dirty="0"/>
              <a:t>0J</a:t>
            </a:r>
          </a:p>
        </p:txBody>
      </p:sp>
      <p:sp>
        <p:nvSpPr>
          <p:cNvPr id="10" name="TextBox 9">
            <a:extLst>
              <a:ext uri="{FF2B5EF4-FFF2-40B4-BE49-F238E27FC236}">
                <a16:creationId xmlns:a16="http://schemas.microsoft.com/office/drawing/2014/main" id="{2EED7FF6-53BA-4D22-9649-B4885832059E}"/>
              </a:ext>
            </a:extLst>
          </p:cNvPr>
          <p:cNvSpPr txBox="1"/>
          <p:nvPr/>
        </p:nvSpPr>
        <p:spPr>
          <a:xfrm>
            <a:off x="1263384" y="4697056"/>
            <a:ext cx="1220022" cy="461665"/>
          </a:xfrm>
          <a:prstGeom prst="rect">
            <a:avLst/>
          </a:prstGeom>
          <a:noFill/>
        </p:spPr>
        <p:txBody>
          <a:bodyPr wrap="square" rtlCol="0">
            <a:spAutoFit/>
          </a:bodyPr>
          <a:lstStyle/>
          <a:p>
            <a:r>
              <a:rPr lang="en-US" sz="2400" dirty="0"/>
              <a:t>540.22</a:t>
            </a:r>
            <a:endParaRPr lang="en-US" sz="2400" baseline="30000" dirty="0"/>
          </a:p>
        </p:txBody>
      </p:sp>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25D6C25D-1FCC-4D36-B198-8E8E49B55AE6}"/>
                  </a:ext>
                </a:extLst>
              </p:cNvPr>
              <p:cNvSpPr txBox="1"/>
              <p:nvPr/>
            </p:nvSpPr>
            <p:spPr>
              <a:xfrm>
                <a:off x="6443388" y="3873232"/>
                <a:ext cx="6185391" cy="613886"/>
              </a:xfrm>
              <a:prstGeom prst="rect">
                <a:avLst/>
              </a:prstGeom>
              <a:noFill/>
            </p:spPr>
            <p:txBody>
              <a:bodyPr wrap="square" rtlCol="0">
                <a:spAutoFit/>
              </a:bodyPr>
              <a:lstStyle/>
              <a:p>
                <a14:m>
                  <m:oMath xmlns:m="http://schemas.openxmlformats.org/officeDocument/2006/math">
                    <m:d>
                      <m:dPr>
                        <m:ctrlPr>
                          <a:rPr lang="en-US"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0</m:t>
                        </m:r>
                        <m:r>
                          <m:rPr>
                            <m:sty m:val="p"/>
                          </m:rP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J</m:t>
                        </m:r>
                        <m: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PE</m:t>
                        </m:r>
                      </m:e>
                    </m:d>
                    <m:r>
                      <m:rPr>
                        <m:sty m:val="p"/>
                      </m:rPr>
                      <a:rPr lang="en-US" sz="2400" b="0" i="0" baseline="-250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beg</m:t>
                    </m:r>
                    <m: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den>
                    </m:f>
                    <m:r>
                      <a:rPr lang="en-US"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𝑚</m:t>
                    </m:r>
                    <m:sSup>
                      <m:sSupPr>
                        <m:ctrlPr>
                          <a:rPr lang="en-US" sz="2400" i="1">
                            <a:solidFill>
                              <a:schemeClr val="tx1"/>
                            </a:solidFill>
                            <a:latin typeface="Cambria Math" panose="02040503050406030204" pitchFamily="18" charset="0"/>
                          </a:rPr>
                        </m:ctrlPr>
                      </m:sSupPr>
                      <m:e>
                        <m:r>
                          <m:rPr>
                            <m:sty m:val="p"/>
                          </m:rP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v</m:t>
                        </m:r>
                      </m:e>
                      <m:sup>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sup>
                    </m:sSup>
                  </m:oMath>
                </a14:m>
                <a:r>
                  <a:rPr lang="en-US" sz="2400" dirty="0"/>
                  <a:t> + 0J)</a:t>
                </a:r>
                <a:r>
                  <a:rPr lang="en-US" sz="2400" baseline="-25000" dirty="0"/>
                  <a:t>end</a:t>
                </a:r>
              </a:p>
            </p:txBody>
          </p:sp>
        </mc:Choice>
        <mc:Fallback>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6443388" y="3873232"/>
                <a:ext cx="6185391" cy="613886"/>
              </a:xfrm>
              <a:prstGeom prst="rect">
                <a:avLst/>
              </a:prstGeom>
              <a:blipFill>
                <a:blip r:embed="rId2"/>
                <a:stretch>
                  <a:fillRect b="-89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330689" y="3882721"/>
                <a:ext cx="4104753" cy="461665"/>
              </a:xfrm>
              <a:prstGeom prst="rect">
                <a:avLst/>
              </a:prstGeom>
              <a:noFill/>
            </p:spPr>
            <p:txBody>
              <a:bodyPr wrap="square" rtlCol="0">
                <a:spAutoFit/>
              </a:bodyPr>
              <a:lstStyle/>
              <a:p>
                <a:pPr lvl="0" algn="ctr">
                  <a:spcBef>
                    <a:spcPct val="0"/>
                  </a:spcBef>
                </a:pPr>
                <a14:m>
                  <m:oMathPara xmlns:m="http://schemas.openxmlformats.org/officeDocument/2006/math">
                    <m:oMathParaPr>
                      <m:jc m:val="centerGroup"/>
                    </m:oMathParaPr>
                    <m:oMath xmlns:m="http://schemas.openxmlformats.org/officeDocument/2006/math">
                      <m:r>
                        <m:rPr>
                          <m:nor/>
                        </m:rPr>
                        <a:rPr lang="en-US" altLang="en-US" sz="2400" dirty="0">
                          <a:solidFill>
                            <a:srgbClr val="000000"/>
                          </a:solidFill>
                        </a:rPr>
                        <m:t>(</m:t>
                      </m:r>
                      <m:r>
                        <m:rPr>
                          <m:nor/>
                        </m:rPr>
                        <a:rPr lang="en-US" altLang="en-US" sz="2400" dirty="0">
                          <a:solidFill>
                            <a:srgbClr val="000000"/>
                          </a:solidFill>
                        </a:rPr>
                        <m:t>KE</m:t>
                      </m:r>
                      <m:r>
                        <m:rPr>
                          <m:nor/>
                        </m:rPr>
                        <a:rPr lang="en-US" altLang="en-US" sz="2400" dirty="0">
                          <a:solidFill>
                            <a:srgbClr val="000000"/>
                          </a:solidFill>
                        </a:rPr>
                        <m:t> + </m:t>
                      </m:r>
                      <m:r>
                        <m:rPr>
                          <m:nor/>
                        </m:rPr>
                        <a:rPr lang="en-US" altLang="en-US" sz="2400" dirty="0">
                          <a:solidFill>
                            <a:srgbClr val="000000"/>
                          </a:solidFill>
                        </a:rPr>
                        <m:t>PE</m:t>
                      </m:r>
                      <m:r>
                        <m:rPr>
                          <m:nor/>
                        </m:rPr>
                        <a:rPr lang="en-US" altLang="en-US" sz="2400" dirty="0">
                          <a:solidFill>
                            <a:srgbClr val="000000"/>
                          </a:solidFill>
                        </a:rPr>
                        <m:t>)</m:t>
                      </m:r>
                      <m:r>
                        <m:rPr>
                          <m:nor/>
                        </m:rPr>
                        <a:rPr lang="en-US" altLang="en-US" sz="2400" baseline="-25000" dirty="0">
                          <a:solidFill>
                            <a:srgbClr val="000000"/>
                          </a:solidFill>
                        </a:rPr>
                        <m:t>beg</m:t>
                      </m:r>
                      <m:r>
                        <m:rPr>
                          <m:nor/>
                        </m:rPr>
                        <a:rPr lang="en-US" altLang="en-US" sz="2400" dirty="0">
                          <a:solidFill>
                            <a:srgbClr val="000000"/>
                          </a:solidFill>
                        </a:rPr>
                        <m:t> = (</m:t>
                      </m:r>
                      <m:r>
                        <m:rPr>
                          <m:nor/>
                        </m:rPr>
                        <a:rPr lang="en-US" altLang="en-US" sz="2400" dirty="0">
                          <a:solidFill>
                            <a:srgbClr val="000000"/>
                          </a:solidFill>
                        </a:rPr>
                        <m:t>KE</m:t>
                      </m:r>
                      <m:r>
                        <m:rPr>
                          <m:nor/>
                        </m:rPr>
                        <a:rPr lang="en-US" altLang="en-US" sz="2400" dirty="0">
                          <a:solidFill>
                            <a:srgbClr val="000000"/>
                          </a:solidFill>
                        </a:rPr>
                        <m:t> + </m:t>
                      </m:r>
                      <m:r>
                        <m:rPr>
                          <m:nor/>
                        </m:rPr>
                        <a:rPr lang="en-US" altLang="en-US" sz="2400" dirty="0">
                          <a:solidFill>
                            <a:srgbClr val="000000"/>
                          </a:solidFill>
                        </a:rPr>
                        <m:t>PE</m:t>
                      </m:r>
                      <m:r>
                        <m:rPr>
                          <m:nor/>
                        </m:rPr>
                        <a:rPr lang="en-US" altLang="en-US" sz="2400" dirty="0">
                          <a:solidFill>
                            <a:srgbClr val="000000"/>
                          </a:solidFill>
                        </a:rPr>
                        <m:t>)</m:t>
                      </m:r>
                      <m:r>
                        <m:rPr>
                          <m:nor/>
                        </m:rPr>
                        <a:rPr lang="en-US" altLang="en-US" sz="2400" baseline="-25000" dirty="0">
                          <a:solidFill>
                            <a:srgbClr val="000000"/>
                          </a:solidFill>
                        </a:rPr>
                        <m:t>end</m:t>
                      </m:r>
                      <m:r>
                        <m:rPr>
                          <m:nor/>
                        </m:rPr>
                        <a:rPr lang="en-US" altLang="en-US" sz="2400" dirty="0">
                          <a:solidFill>
                            <a:srgbClr val="000000"/>
                          </a:solidFill>
                        </a:rPr>
                        <m:t> </m:t>
                      </m:r>
                    </m:oMath>
                  </m:oMathPara>
                </a14:m>
                <a:endParaRPr lang="en-US" altLang="en-US" sz="2400" dirty="0">
                  <a:solidFill>
                    <a:srgbClr val="000000"/>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330689" y="3882721"/>
                <a:ext cx="4104753" cy="461665"/>
              </a:xfrm>
              <a:prstGeom prst="rect">
                <a:avLst/>
              </a:prstGeom>
              <a:blipFill>
                <a:blip r:embed="rId3"/>
                <a:stretch>
                  <a:fillRect l="-1187" b="-197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2637D1EF-A65A-4019-97E8-26C5FA86A469}"/>
                  </a:ext>
                </a:extLst>
              </p:cNvPr>
              <p:cNvSpPr txBox="1"/>
              <p:nvPr/>
            </p:nvSpPr>
            <p:spPr>
              <a:xfrm>
                <a:off x="546680" y="5539927"/>
                <a:ext cx="9084814" cy="453137"/>
              </a:xfrm>
              <a:prstGeom prst="rect">
                <a:avLst/>
              </a:prstGeom>
              <a:noFill/>
            </p:spPr>
            <p:txBody>
              <a:bodyPr wrap="square" rtlCol="0">
                <a:spAutoFit/>
              </a:bodyPr>
              <a:lstStyle/>
              <a:p>
                <a:pPr lvl="0"/>
                <a14:m>
                  <m:oMathPara xmlns:m="http://schemas.openxmlformats.org/officeDocument/2006/math">
                    <m:oMathParaPr>
                      <m:jc m:val="centerGroup"/>
                    </m:oMathParaPr>
                    <m:oMath xmlns:m="http://schemas.openxmlformats.org/officeDocument/2006/math">
                      <m:d>
                        <m:dPr>
                          <m:ctrlPr>
                            <a:rPr lang="en-US" sz="240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0</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J</m:t>
                          </m:r>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PE</m:t>
                          </m:r>
                        </m:e>
                      </m:d>
                      <m:r>
                        <m:rPr>
                          <m:sty m:val="p"/>
                        </m:rPr>
                        <a:rPr lang="en-US" sz="2400" baseline="-250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beg</m:t>
                      </m:r>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b="0" i="0"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m:rPr>
                          <m:nor/>
                        </m:rPr>
                        <a:rPr lang="en-US" sz="2400" b="0" i="0"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540.22</m:t>
                      </m:r>
                      <m:r>
                        <m:rPr>
                          <m:nor/>
                        </m:rPr>
                        <a:rPr lang="en-US" sz="2400" b="0" i="0"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J</m:t>
                      </m:r>
                      <m:r>
                        <m:rPr>
                          <m:nor/>
                        </m:rPr>
                        <a:rPr lang="en-US" sz="2400" b="0" i="0"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 </m:t>
                      </m:r>
                      <m:r>
                        <m:rPr>
                          <m:nor/>
                        </m:rPr>
                        <a:rPr lang="en-US" sz="2400" dirty="0">
                          <a:solidFill>
                            <a:srgbClr val="000000"/>
                          </a:solidFill>
                        </a:rPr>
                        <m:t>+ 0</m:t>
                      </m:r>
                      <m:r>
                        <m:rPr>
                          <m:nor/>
                        </m:rPr>
                        <a:rPr lang="en-US" sz="2400" dirty="0">
                          <a:solidFill>
                            <a:srgbClr val="000000"/>
                          </a:solidFill>
                        </a:rPr>
                        <m:t>J</m:t>
                      </m:r>
                      <m:r>
                        <m:rPr>
                          <m:nor/>
                        </m:rPr>
                        <a:rPr lang="en-US" sz="2400" dirty="0">
                          <a:solidFill>
                            <a:srgbClr val="000000"/>
                          </a:solidFill>
                        </a:rPr>
                        <m:t>)</m:t>
                      </m:r>
                      <m:r>
                        <m:rPr>
                          <m:nor/>
                        </m:rPr>
                        <a:rPr lang="en-US" sz="2400" baseline="-25000" dirty="0">
                          <a:solidFill>
                            <a:srgbClr val="000000"/>
                          </a:solidFill>
                        </a:rPr>
                        <m:t>end</m:t>
                      </m:r>
                    </m:oMath>
                  </m:oMathPara>
                </a14:m>
                <a:endParaRPr lang="en-US" sz="2400" baseline="-25000" dirty="0">
                  <a:solidFill>
                    <a:srgbClr val="000000"/>
                  </a:solidFill>
                </a:endParaRPr>
              </a:p>
            </p:txBody>
          </p:sp>
        </mc:Choice>
        <mc:Fallback xmlns="">
          <p:sp>
            <p:nvSpPr>
              <p:cNvPr id="11" name="TextBox 10">
                <a:extLst>
                  <a:ext uri="{FF2B5EF4-FFF2-40B4-BE49-F238E27FC236}">
                    <a16:creationId xmlns:a16="http://schemas.microsoft.com/office/drawing/2014/main" id="{2637D1EF-A65A-4019-97E8-26C5FA86A469}"/>
                  </a:ext>
                </a:extLst>
              </p:cNvPr>
              <p:cNvSpPr txBox="1">
                <a:spLocks noRot="1" noChangeAspect="1" noMove="1" noResize="1" noEditPoints="1" noAdjustHandles="1" noChangeArrowheads="1" noChangeShapeType="1" noTextEdit="1"/>
              </p:cNvSpPr>
              <p:nvPr/>
            </p:nvSpPr>
            <p:spPr>
              <a:xfrm>
                <a:off x="546680" y="5539927"/>
                <a:ext cx="9084814" cy="453137"/>
              </a:xfrm>
              <a:prstGeom prst="rect">
                <a:avLst/>
              </a:prstGeom>
              <a:blipFill>
                <a:blip r:embed="rId4"/>
                <a:stretch>
                  <a:fillRect b="-21622"/>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Box 11">
                <a:extLst>
                  <a:ext uri="{FF2B5EF4-FFF2-40B4-BE49-F238E27FC236}">
                    <a16:creationId xmlns:a16="http://schemas.microsoft.com/office/drawing/2014/main" id="{9D165E92-E256-48C5-8B2B-438DF9F05220}"/>
                  </a:ext>
                </a:extLst>
              </p:cNvPr>
              <p:cNvSpPr txBox="1"/>
              <p:nvPr/>
            </p:nvSpPr>
            <p:spPr>
              <a:xfrm>
                <a:off x="2294608" y="4344386"/>
                <a:ext cx="7336886" cy="613886"/>
              </a:xfrm>
              <a:prstGeom prst="rect">
                <a:avLst/>
              </a:prstGeom>
              <a:noFill/>
            </p:spPr>
            <p:txBody>
              <a:bodyPr wrap="square" rtlCol="0">
                <a:spAutoFit/>
              </a:bodyPr>
              <a:lstStyle/>
              <a:p>
                <a14:m>
                  <m:oMath xmlns:m="http://schemas.openxmlformats.org/officeDocument/2006/math">
                    <m:d>
                      <m:dPr>
                        <m:ctrlPr>
                          <a:rPr lang="en-US" sz="240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0</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J</m:t>
                        </m:r>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PE</m:t>
                        </m:r>
                      </m:e>
                    </m:d>
                    <m:r>
                      <m:rPr>
                        <m:sty m:val="p"/>
                      </m:rPr>
                      <a:rPr lang="en-US" sz="2400" baseline="-250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beg</m:t>
                    </m:r>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b="0" i="0"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 </m:t>
                    </m:r>
                  </m:oMath>
                </a14:m>
                <a:r>
                  <a:rPr lang="en-US" sz="2400" dirty="0">
                    <a:solidFill>
                      <a:schemeClr val="tx1"/>
                    </a:solidFill>
                    <a:ea typeface="Times New Roman" panose="02020603050405020304" pitchFamily="18" charset="0"/>
                    <a:cs typeface="Times New Roman" panose="02020603050405020304" pitchFamily="18" charset="0"/>
                  </a:rPr>
                  <a:t>(</a:t>
                </a:r>
                <a14:m>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chemeClr val="tx1"/>
                            </a:solidFill>
                            <a:latin typeface="Cambria Math" panose="02040503050406030204" pitchFamily="18" charset="0"/>
                          </a:rPr>
                        </m:ctrlPr>
                      </m:fPr>
                      <m:num>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en-US" sz="2400"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n-US" sz="2400" i="1">
                            <a:solidFill>
                              <a:schemeClr val="tx1"/>
                            </a:solidFill>
                            <a:latin typeface="Cambria Math" panose="02040503050406030204" pitchFamily="18" charset="0"/>
                          </a:rPr>
                        </m:ctrlPr>
                      </m:dPr>
                      <m:e>
                        <m: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1</m:t>
                        </m:r>
                        <m: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.25</m:t>
                        </m:r>
                        <m:r>
                          <m:rPr>
                            <m:sty m:val="p"/>
                          </m:rPr>
                          <a:rPr lang="en-US" sz="240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kg</m:t>
                        </m:r>
                      </m:e>
                    </m:d>
                    <m:r>
                      <a:rPr lang="en-US"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sSup>
                      <m:sSupPr>
                        <m:ctrlPr>
                          <a:rPr lang="en-US" sz="2400" i="1" dirty="0" smtClean="0">
                            <a:latin typeface="Cambria Math" panose="02040503050406030204" pitchFamily="18" charset="0"/>
                          </a:rPr>
                        </m:ctrlPr>
                      </m:sSupPr>
                      <m:e>
                        <m:r>
                          <a:rPr lang="en-US" sz="2400" b="0" i="1" dirty="0" smtClean="0">
                            <a:latin typeface="Cambria Math" panose="02040503050406030204" pitchFamily="18" charset="0"/>
                          </a:rPr>
                          <m:t>29.4</m:t>
                        </m:r>
                        <m:r>
                          <a:rPr lang="en-US" sz="2400" b="0" i="1" dirty="0" smtClean="0">
                            <a:latin typeface="Cambria Math" panose="02040503050406030204" pitchFamily="18" charset="0"/>
                          </a:rPr>
                          <m:t>𝑚</m:t>
                        </m:r>
                        <m:r>
                          <a:rPr lang="en-US" sz="2400" b="0" i="1" dirty="0" smtClean="0">
                            <a:latin typeface="Cambria Math" panose="02040503050406030204" pitchFamily="18" charset="0"/>
                          </a:rPr>
                          <m:t>/</m:t>
                        </m:r>
                        <m:r>
                          <a:rPr lang="en-US" sz="2400" b="0" i="1" dirty="0" smtClean="0">
                            <a:latin typeface="Cambria Math" panose="02040503050406030204" pitchFamily="18" charset="0"/>
                          </a:rPr>
                          <m:t>𝑠</m:t>
                        </m:r>
                        <m:r>
                          <a:rPr lang="en-US" sz="2400" b="0" i="1" dirty="0" smtClean="0">
                            <a:latin typeface="Cambria Math" panose="02040503050406030204" pitchFamily="18" charset="0"/>
                          </a:rPr>
                          <m:t>)</m:t>
                        </m:r>
                      </m:e>
                      <m:sup>
                        <m:r>
                          <a:rPr lang="en-US" sz="2400" b="0" i="1" dirty="0" smtClean="0">
                            <a:latin typeface="Cambria Math" panose="02040503050406030204" pitchFamily="18" charset="0"/>
                          </a:rPr>
                          <m:t>2</m:t>
                        </m:r>
                      </m:sup>
                    </m:sSup>
                  </m:oMath>
                </a14:m>
                <a:r>
                  <a:rPr lang="en-US" sz="2400" dirty="0"/>
                  <a:t> + 0J)</a:t>
                </a:r>
                <a:r>
                  <a:rPr lang="en-US" sz="2400" baseline="-25000" dirty="0"/>
                  <a:t>end</a:t>
                </a:r>
              </a:p>
            </p:txBody>
          </p:sp>
        </mc:Choice>
        <mc:Fallback>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2294608" y="4344386"/>
                <a:ext cx="7336886" cy="613886"/>
              </a:xfrm>
              <a:prstGeom prst="rect">
                <a:avLst/>
              </a:prstGeom>
              <a:blipFill>
                <a:blip r:embed="rId5"/>
                <a:stretch>
                  <a:fillRect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DC35D0A7-393E-46BC-B0AC-E302B0A18FD8}"/>
                  </a:ext>
                </a:extLst>
              </p:cNvPr>
              <p:cNvSpPr txBox="1"/>
              <p:nvPr/>
            </p:nvSpPr>
            <p:spPr>
              <a:xfrm>
                <a:off x="1529223" y="4839874"/>
                <a:ext cx="9084814" cy="783804"/>
              </a:xfrm>
              <a:prstGeom prst="rect">
                <a:avLst/>
              </a:prstGeom>
              <a:noFill/>
            </p:spPr>
            <p:txBody>
              <a:bodyPr wrap="square" rtlCol="0">
                <a:spAutoFit/>
              </a:bodyPr>
              <a:lstStyle/>
              <a:p>
                <a:pPr lvl="0"/>
                <a14:m>
                  <m:oMathPara xmlns:m="http://schemas.openxmlformats.org/officeDocument/2006/math">
                    <m:oMathParaPr>
                      <m:jc m:val="centerGroup"/>
                    </m:oMathParaPr>
                    <m:oMath xmlns:m="http://schemas.openxmlformats.org/officeDocument/2006/math">
                      <m:d>
                        <m:dPr>
                          <m:ctrlPr>
                            <a:rPr lang="en-US" sz="240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0</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J</m:t>
                          </m:r>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PE</m:t>
                          </m:r>
                        </m:e>
                      </m:d>
                      <m:r>
                        <m:rPr>
                          <m:sty m:val="p"/>
                        </m:rPr>
                        <a:rPr lang="en-US" sz="2400" baseline="-250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beg</m:t>
                      </m:r>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 </m:t>
                      </m:r>
                      <m:r>
                        <m:rPr>
                          <m:nor/>
                        </m:rPr>
                        <a:rPr lang="en-US" sz="2400" dirty="0">
                          <a:solidFill>
                            <a:srgbClr val="000000"/>
                          </a:solidFill>
                          <a:ea typeface="Times New Roman" panose="02020603050405020304" pitchFamily="18" charset="0"/>
                          <a:cs typeface="Times New Roman" panose="02020603050405020304" pitchFamily="18" charset="0"/>
                        </a:rPr>
                        <m:t>(</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KE</m:t>
                      </m:r>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US" sz="2400" i="1">
                              <a:solidFill>
                                <a:srgbClr val="000000"/>
                              </a:solidFill>
                              <a:latin typeface="Cambria Math" panose="02040503050406030204" pitchFamily="18" charset="0"/>
                            </a:rPr>
                          </m:ctrlPr>
                        </m:fPr>
                        <m:num>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1</m:t>
                          </m:r>
                        </m:num>
                        <m:den>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2</m:t>
                          </m:r>
                        </m:den>
                      </m:f>
                      <m:d>
                        <m:dPr>
                          <m:ctrlPr>
                            <a:rPr lang="en-US" sz="2400" i="1">
                              <a:solidFill>
                                <a:srgbClr val="000000"/>
                              </a:solidFill>
                              <a:latin typeface="Cambria Math" panose="02040503050406030204" pitchFamily="18" charset="0"/>
                            </a:rPr>
                          </m:ctrlPr>
                        </m:dPr>
                        <m:e>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1.25</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kg</m:t>
                          </m:r>
                        </m:e>
                      </m:d>
                      <m:sSup>
                        <m:sSupPr>
                          <m:ctrlPr>
                            <a:rPr lang="en-US" sz="2400" i="1">
                              <a:solidFill>
                                <a:srgbClr val="000000"/>
                              </a:solidFill>
                              <a:latin typeface="Cambria Math" panose="02040503050406030204" pitchFamily="18" charset="0"/>
                            </a:rPr>
                          </m:ctrlPr>
                        </m:sSupPr>
                        <m:e>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b="0" i="0"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864.36</m:t>
                          </m:r>
                          <m:sSup>
                            <m:sSupPr>
                              <m:ctrlPr>
                                <a:rPr lang="en-US" sz="2400" i="1" smtClean="0">
                                  <a:solidFill>
                                    <a:srgbClr val="000000"/>
                                  </a:solidFill>
                                  <a:latin typeface="Cambria Math" panose="02040503050406030204" pitchFamily="18" charset="0"/>
                                  <a:cs typeface="Times New Roman" panose="02020603050405020304" pitchFamily="18" charset="0"/>
                                </a:rPr>
                              </m:ctrlPr>
                            </m:sSupPr>
                            <m:e>
                              <m:r>
                                <a:rPr lang="en-US" sz="2400" b="0" i="1" smtClean="0">
                                  <a:solidFill>
                                    <a:srgbClr val="000000"/>
                                  </a:solidFill>
                                  <a:latin typeface="Cambria Math" panose="02040503050406030204" pitchFamily="18" charset="0"/>
                                  <a:cs typeface="Times New Roman" panose="02020603050405020304" pitchFamily="18" charset="0"/>
                                </a:rPr>
                                <m:t>𝑚</m:t>
                              </m:r>
                            </m:e>
                            <m:sup>
                              <m:r>
                                <a:rPr lang="en-US" sz="2400" b="0" i="1" smtClean="0">
                                  <a:solidFill>
                                    <a:srgbClr val="000000"/>
                                  </a:solidFill>
                                  <a:latin typeface="Cambria Math" panose="02040503050406030204" pitchFamily="18" charset="0"/>
                                  <a:cs typeface="Times New Roman" panose="02020603050405020304" pitchFamily="18" charset="0"/>
                                </a:rPr>
                                <m:t>2</m:t>
                              </m:r>
                            </m:sup>
                          </m:sSup>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s</m:t>
                          </m:r>
                        </m:e>
                        <m:sup>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2</m:t>
                          </m:r>
                        </m:sup>
                      </m:sSup>
                      <m:r>
                        <m:rPr>
                          <m:nor/>
                        </m:rPr>
                        <a:rPr lang="en-US" sz="2400" dirty="0">
                          <a:solidFill>
                            <a:srgbClr val="000000"/>
                          </a:solidFill>
                        </a:rPr>
                        <m:t>) + 0</m:t>
                      </m:r>
                      <m:r>
                        <m:rPr>
                          <m:nor/>
                        </m:rPr>
                        <a:rPr lang="en-US" sz="2400" dirty="0">
                          <a:solidFill>
                            <a:srgbClr val="000000"/>
                          </a:solidFill>
                        </a:rPr>
                        <m:t>J</m:t>
                      </m:r>
                      <m:r>
                        <m:rPr>
                          <m:nor/>
                        </m:rPr>
                        <a:rPr lang="en-US" sz="2400" dirty="0">
                          <a:solidFill>
                            <a:srgbClr val="000000"/>
                          </a:solidFill>
                        </a:rPr>
                        <m:t>)</m:t>
                      </m:r>
                      <m:r>
                        <m:rPr>
                          <m:nor/>
                        </m:rPr>
                        <a:rPr lang="en-US" sz="2400" baseline="-25000" dirty="0">
                          <a:solidFill>
                            <a:srgbClr val="000000"/>
                          </a:solidFill>
                        </a:rPr>
                        <m:t>end</m:t>
                      </m:r>
                    </m:oMath>
                  </m:oMathPara>
                </a14:m>
                <a:endParaRPr lang="en-US" sz="2400" baseline="-25000" dirty="0">
                  <a:solidFill>
                    <a:srgbClr val="000000"/>
                  </a:solidFill>
                </a:endParaRPr>
              </a:p>
            </p:txBody>
          </p:sp>
        </mc:Choice>
        <mc:Fallback xmlns="">
          <p:sp>
            <p:nvSpPr>
              <p:cNvPr id="13" name="TextBox 12">
                <a:extLst>
                  <a:ext uri="{FF2B5EF4-FFF2-40B4-BE49-F238E27FC236}">
                    <a16:creationId xmlns:a16="http://schemas.microsoft.com/office/drawing/2014/main" id="{DC35D0A7-393E-46BC-B0AC-E302B0A18FD8}"/>
                  </a:ext>
                </a:extLst>
              </p:cNvPr>
              <p:cNvSpPr txBox="1">
                <a:spLocks noRot="1" noChangeAspect="1" noMove="1" noResize="1" noEditPoints="1" noAdjustHandles="1" noChangeArrowheads="1" noChangeShapeType="1" noTextEdit="1"/>
              </p:cNvSpPr>
              <p:nvPr/>
            </p:nvSpPr>
            <p:spPr>
              <a:xfrm>
                <a:off x="1529223" y="4839874"/>
                <a:ext cx="9084814" cy="783804"/>
              </a:xfrm>
              <a:prstGeom prst="rect">
                <a:avLst/>
              </a:prstGeom>
              <a:blipFill>
                <a:blip r:embed="rId6"/>
                <a:stretch>
                  <a:fillRect/>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20670AB6-02D4-DF49-544E-1691695E402A}"/>
              </a:ext>
            </a:extLst>
          </p:cNvPr>
          <p:cNvSpPr txBox="1"/>
          <p:nvPr/>
        </p:nvSpPr>
        <p:spPr>
          <a:xfrm>
            <a:off x="1284310" y="5190742"/>
            <a:ext cx="1063604" cy="461665"/>
          </a:xfrm>
          <a:prstGeom prst="rect">
            <a:avLst/>
          </a:prstGeom>
          <a:noFill/>
        </p:spPr>
        <p:txBody>
          <a:bodyPr wrap="square" rtlCol="0">
            <a:spAutoFit/>
          </a:bodyPr>
          <a:lstStyle/>
          <a:p>
            <a:r>
              <a:rPr lang="en-US" sz="2400" dirty="0"/>
              <a:t>0J</a:t>
            </a:r>
            <a:endParaRPr lang="en-US" sz="2400" baseline="30000" dirty="0"/>
          </a:p>
        </p:txBody>
      </p:sp>
      <p:sp>
        <p:nvSpPr>
          <p:cNvPr id="6" name="TextBox 5">
            <a:extLst>
              <a:ext uri="{FF2B5EF4-FFF2-40B4-BE49-F238E27FC236}">
                <a16:creationId xmlns:a16="http://schemas.microsoft.com/office/drawing/2014/main" id="{C54EDFF5-24FE-0CF9-9995-1E48FDEFEFFF}"/>
              </a:ext>
            </a:extLst>
          </p:cNvPr>
          <p:cNvSpPr txBox="1"/>
          <p:nvPr/>
        </p:nvSpPr>
        <p:spPr>
          <a:xfrm>
            <a:off x="876447" y="5612752"/>
            <a:ext cx="1220021" cy="461665"/>
          </a:xfrm>
          <a:prstGeom prst="rect">
            <a:avLst/>
          </a:prstGeom>
          <a:noFill/>
        </p:spPr>
        <p:txBody>
          <a:bodyPr wrap="square" rtlCol="0">
            <a:spAutoFit/>
          </a:bodyPr>
          <a:lstStyle/>
          <a:p>
            <a:r>
              <a:rPr lang="en-US" sz="2400" dirty="0"/>
              <a:t>1.25kg</a:t>
            </a:r>
            <a:endParaRPr lang="en-US" sz="2400" baseline="30000" dirty="0"/>
          </a:p>
        </p:txBody>
      </p:sp>
      <p:sp>
        <p:nvSpPr>
          <p:cNvPr id="8" name="TextBox 7">
            <a:extLst>
              <a:ext uri="{FF2B5EF4-FFF2-40B4-BE49-F238E27FC236}">
                <a16:creationId xmlns:a16="http://schemas.microsoft.com/office/drawing/2014/main" id="{88CAEBAE-DAEB-5990-7EDE-5094E54BA6AE}"/>
              </a:ext>
            </a:extLst>
          </p:cNvPr>
          <p:cNvSpPr txBox="1"/>
          <p:nvPr/>
        </p:nvSpPr>
        <p:spPr>
          <a:xfrm>
            <a:off x="860736" y="5958571"/>
            <a:ext cx="1426761" cy="461665"/>
          </a:xfrm>
          <a:prstGeom prst="rect">
            <a:avLst/>
          </a:prstGeom>
          <a:noFill/>
        </p:spPr>
        <p:txBody>
          <a:bodyPr wrap="square" rtlCol="0">
            <a:spAutoFit/>
          </a:bodyPr>
          <a:lstStyle/>
          <a:p>
            <a:r>
              <a:rPr lang="en-US" sz="2400" dirty="0"/>
              <a:t>29.4 m/s</a:t>
            </a:r>
            <a:endParaRPr lang="en-US" sz="2400" baseline="30000" dirty="0"/>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F651113D-5F97-BD40-7B0D-C7135635F247}"/>
                  </a:ext>
                </a:extLst>
              </p:cNvPr>
              <p:cNvSpPr txBox="1"/>
              <p:nvPr/>
            </p:nvSpPr>
            <p:spPr>
              <a:xfrm>
                <a:off x="3985296" y="6034073"/>
                <a:ext cx="3557368" cy="461665"/>
              </a:xfrm>
              <a:prstGeom prst="rect">
                <a:avLst/>
              </a:prstGeom>
              <a:noFill/>
            </p:spPr>
            <p:txBody>
              <a:bodyPr wrap="square" rtlCol="0">
                <a:spAutoFit/>
              </a:bodyPr>
              <a:lstStyle/>
              <a:p>
                <a:pPr lvl="0"/>
                <a14:m>
                  <m:oMath xmlns:m="http://schemas.openxmlformats.org/officeDocument/2006/math">
                    <m:r>
                      <m:rPr>
                        <m:nor/>
                      </m:rPr>
                      <a:rPr lang="en-US" altLang="en-US" sz="2400" dirty="0" smtClean="0">
                        <a:solidFill>
                          <a:srgbClr val="000000"/>
                        </a:solidFill>
                        <a:latin typeface="Cambria Math" panose="02040503050406030204" pitchFamily="18" charset="0"/>
                      </a:rPr>
                      <m:t>P</m:t>
                    </m:r>
                    <m:r>
                      <m:rPr>
                        <m:nor/>
                      </m:rPr>
                      <a:rPr lang="en-US" altLang="en-US" sz="2400" dirty="0">
                        <a:solidFill>
                          <a:srgbClr val="000000"/>
                        </a:solidFill>
                      </a:rPr>
                      <m:t>E</m:t>
                    </m:r>
                  </m:oMath>
                </a14:m>
                <a:r>
                  <a:rPr lang="en-US" sz="2400" baseline="-25000" dirty="0">
                    <a:solidFill>
                      <a:srgbClr val="000000"/>
                    </a:solidFill>
                    <a:latin typeface="+mj-lt"/>
                  </a:rPr>
                  <a:t>beg = </a:t>
                </a:r>
                <a:r>
                  <a:rPr lang="en-US" sz="2400" dirty="0">
                    <a:solidFill>
                      <a:srgbClr val="000000"/>
                    </a:solidFill>
                    <a:latin typeface="+mj-lt"/>
                  </a:rPr>
                  <a:t>540.22J</a:t>
                </a:r>
              </a:p>
            </p:txBody>
          </p:sp>
        </mc:Choice>
        <mc:Fallback xmlns="">
          <p:sp>
            <p:nvSpPr>
              <p:cNvPr id="15" name="TextBox 14">
                <a:extLst>
                  <a:ext uri="{FF2B5EF4-FFF2-40B4-BE49-F238E27FC236}">
                    <a16:creationId xmlns:a16="http://schemas.microsoft.com/office/drawing/2014/main" id="{F651113D-5F97-BD40-7B0D-C7135635F247}"/>
                  </a:ext>
                </a:extLst>
              </p:cNvPr>
              <p:cNvSpPr txBox="1">
                <a:spLocks noRot="1" noChangeAspect="1" noMove="1" noResize="1" noEditPoints="1" noAdjustHandles="1" noChangeArrowheads="1" noChangeShapeType="1" noTextEdit="1"/>
              </p:cNvSpPr>
              <p:nvPr/>
            </p:nvSpPr>
            <p:spPr>
              <a:xfrm>
                <a:off x="3985296" y="6034073"/>
                <a:ext cx="3557368" cy="461665"/>
              </a:xfrm>
              <a:prstGeom prst="rect">
                <a:avLst/>
              </a:prstGeom>
              <a:blipFill>
                <a:blip r:embed="rId7"/>
                <a:stretch>
                  <a:fillRect l="-515" t="-9211" b="-30263"/>
                </a:stretch>
              </a:blipFill>
            </p:spPr>
            <p:txBody>
              <a:bodyPr/>
              <a:lstStyle/>
              <a:p>
                <a:r>
                  <a:rPr lang="en-US">
                    <a:noFill/>
                  </a:rPr>
                  <a:t> </a:t>
                </a:r>
              </a:p>
            </p:txBody>
          </p:sp>
        </mc:Fallback>
      </mc:AlternateContent>
    </p:spTree>
    <p:extLst>
      <p:ext uri="{BB962C8B-B14F-4D97-AF65-F5344CB8AC3E}">
        <p14:creationId xmlns:p14="http://schemas.microsoft.com/office/powerpoint/2010/main" val="19363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1" grpId="0"/>
      <p:bldP spid="12" grpId="0"/>
      <p:bldP spid="13" grpId="0"/>
      <p:bldP spid="2" grpId="0"/>
      <p:bldP spid="6" grpId="0"/>
      <p:bldP spid="8"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rgbClr val="FF0000"/>
          </a:solidFill>
        </p:spPr>
        <p:txBody>
          <a:bodyPr>
            <a:normAutofit/>
          </a:bodyPr>
          <a:lstStyle/>
          <a:p>
            <a:pPr fontAlgn="auto">
              <a:spcAft>
                <a:spcPts val="0"/>
              </a:spcAft>
              <a:defRPr/>
            </a:pPr>
            <a:r>
              <a:rPr lang="en-US" dirty="0">
                <a:solidFill>
                  <a:schemeClr val="tx1"/>
                </a:solidFill>
              </a:rPr>
              <a:t>Calculation Example #2</a:t>
            </a:r>
          </a:p>
        </p:txBody>
      </p:sp>
      <p:sp>
        <p:nvSpPr>
          <p:cNvPr id="23555" name="Rectangle 3"/>
          <p:cNvSpPr>
            <a:spLocks noGrp="1" noChangeArrowheads="1"/>
          </p:cNvSpPr>
          <p:nvPr>
            <p:ph idx="1"/>
          </p:nvPr>
        </p:nvSpPr>
        <p:spPr>
          <a:xfrm>
            <a:off x="609600" y="1436425"/>
            <a:ext cx="10972800" cy="4525963"/>
          </a:xfrm>
        </p:spPr>
        <p:txBody>
          <a:bodyPr/>
          <a:lstStyle/>
          <a:p>
            <a:pPr marL="0" marR="0">
              <a:spcBef>
                <a:spcPts val="0"/>
              </a:spcBef>
              <a:spcAft>
                <a:spcPts val="0"/>
              </a:spcAft>
            </a:pPr>
            <a:r>
              <a:rPr lang="en-US" sz="3200" dirty="0">
                <a:effectLst/>
                <a:latin typeface="Times New Roman" panose="02020603050405020304" pitchFamily="18" charset="0"/>
                <a:ea typeface="Times New Roman" panose="02020603050405020304" pitchFamily="18" charset="0"/>
              </a:rPr>
              <a:t>A 56kg teen attached to a bungee cord jumps off a 10m high tower. What is the kinetic energy when she reaches the bottom of her fall?</a:t>
            </a:r>
            <a:endParaRPr lang="en-US" sz="2800" dirty="0">
              <a:effectLst/>
              <a:latin typeface="Times New Roman" panose="02020603050405020304" pitchFamily="18" charset="0"/>
              <a:ea typeface="Times New Roman" panose="02020603050405020304" pitchFamily="18" charset="0"/>
            </a:endParaRPr>
          </a:p>
          <a:p>
            <a:pPr>
              <a:lnSpc>
                <a:spcPct val="90000"/>
              </a:lnSpc>
            </a:pPr>
            <a:endParaRPr lang="en-US" altLang="en-US" dirty="0"/>
          </a:p>
          <a:p>
            <a:pPr>
              <a:lnSpc>
                <a:spcPct val="90000"/>
              </a:lnSpc>
            </a:pPr>
            <a:endParaRPr lang="en-US" altLang="en-US" dirty="0"/>
          </a:p>
          <a:p>
            <a:pPr>
              <a:lnSpc>
                <a:spcPct val="90000"/>
              </a:lnSpc>
            </a:pPr>
            <a:endParaRPr lang="en-US" altLang="en-US" dirty="0"/>
          </a:p>
          <a:p>
            <a:pPr>
              <a:lnSpc>
                <a:spcPct val="90000"/>
              </a:lnSpc>
              <a:buFont typeface="Wingdings" panose="05000000000000000000" pitchFamily="2" charset="2"/>
              <a:buNone/>
            </a:pPr>
            <a:endParaRPr lang="en-US" altLang="en-US" dirty="0"/>
          </a:p>
        </p:txBody>
      </p:sp>
      <p:graphicFrame>
        <p:nvGraphicFramePr>
          <p:cNvPr id="3" name="Table 2">
            <a:extLst>
              <a:ext uri="{FF2B5EF4-FFF2-40B4-BE49-F238E27FC236}">
                <a16:creationId xmlns:a16="http://schemas.microsoft.com/office/drawing/2014/main" id="{2044B4A7-BBB1-4492-910E-31A4851EED19}"/>
              </a:ext>
            </a:extLst>
          </p:cNvPr>
          <p:cNvGraphicFramePr>
            <a:graphicFrameLocks noGrp="1"/>
          </p:cNvGraphicFramePr>
          <p:nvPr>
            <p:extLst>
              <p:ext uri="{D42A27DB-BD31-4B8C-83A1-F6EECF244321}">
                <p14:modId xmlns:p14="http://schemas.microsoft.com/office/powerpoint/2010/main" val="1282832041"/>
              </p:ext>
            </p:extLst>
          </p:nvPr>
        </p:nvGraphicFramePr>
        <p:xfrm>
          <a:off x="212036" y="2995331"/>
          <a:ext cx="11820938" cy="3864896"/>
        </p:xfrm>
        <a:graphic>
          <a:graphicData uri="http://schemas.openxmlformats.org/drawingml/2006/table">
            <a:tbl>
              <a:tblPr firstRow="1" firstCol="1" lastRow="1" lastCol="1" bandRow="1" bandCol="1"/>
              <a:tblGrid>
                <a:gridCol w="2121731">
                  <a:extLst>
                    <a:ext uri="{9D8B030D-6E8A-4147-A177-3AD203B41FA5}">
                      <a16:colId xmlns:a16="http://schemas.microsoft.com/office/drawing/2014/main" val="1298987676"/>
                    </a:ext>
                  </a:extLst>
                </a:gridCol>
                <a:gridCol w="9699207">
                  <a:extLst>
                    <a:ext uri="{9D8B030D-6E8A-4147-A177-3AD203B41FA5}">
                      <a16:colId xmlns:a16="http://schemas.microsoft.com/office/drawing/2014/main" val="2333738343"/>
                    </a:ext>
                  </a:extLst>
                </a:gridCol>
              </a:tblGrid>
              <a:tr h="877856">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Given/</a:t>
                      </a:r>
                    </a:p>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Unknown</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800" b="1" dirty="0">
                          <a:effectLst/>
                          <a:latin typeface="Times New Roman" panose="02020603050405020304" pitchFamily="18" charset="0"/>
                          <a:ea typeface="Times New Roman" panose="02020603050405020304" pitchFamily="18" charset="0"/>
                        </a:rPr>
                        <a:t>Work</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5139385"/>
                  </a:ext>
                </a:extLst>
              </a:tr>
              <a:tr h="2873564">
                <a:tc>
                  <a:txBody>
                    <a:bodyPr/>
                    <a:lstStyle/>
                    <a:p>
                      <a:pPr marL="0" marR="0">
                        <a:spcBef>
                          <a:spcPts val="0"/>
                        </a:spcBef>
                        <a:spcAft>
                          <a:spcPts val="0"/>
                        </a:spcAft>
                      </a:pPr>
                      <a:r>
                        <a:rPr lang="en-US" sz="2800" dirty="0" err="1">
                          <a:effectLst/>
                          <a:latin typeface="Times New Roman" panose="02020603050405020304" pitchFamily="18" charset="0"/>
                          <a:ea typeface="Times New Roman" panose="02020603050405020304" pitchFamily="18" charset="0"/>
                        </a:rPr>
                        <a:t>KE</a:t>
                      </a:r>
                      <a:r>
                        <a:rPr lang="en-US" sz="2800" baseline="-25000" dirty="0" err="1">
                          <a:effectLst/>
                          <a:latin typeface="Times New Roman" panose="02020603050405020304" pitchFamily="18" charset="0"/>
                          <a:ea typeface="Times New Roman" panose="02020603050405020304" pitchFamily="18" charset="0"/>
                        </a:rPr>
                        <a:t>beg</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err="1">
                          <a:effectLst/>
                          <a:latin typeface="Times New Roman" panose="02020603050405020304" pitchFamily="18" charset="0"/>
                          <a:ea typeface="Times New Roman" panose="02020603050405020304" pitchFamily="18" charset="0"/>
                        </a:rPr>
                        <a:t>PE</a:t>
                      </a:r>
                      <a:r>
                        <a:rPr lang="en-US" sz="2800" baseline="-25000" dirty="0" err="1">
                          <a:effectLst/>
                          <a:latin typeface="Times New Roman" panose="02020603050405020304" pitchFamily="18" charset="0"/>
                          <a:ea typeface="Times New Roman" panose="02020603050405020304" pitchFamily="18" charset="0"/>
                        </a:rPr>
                        <a:t>beg</a:t>
                      </a:r>
                      <a:r>
                        <a:rPr lang="en-US" sz="2800" dirty="0">
                          <a:effectLst/>
                          <a:latin typeface="Times New Roman" panose="02020603050405020304" pitchFamily="18" charset="0"/>
                          <a:ea typeface="Times New Roman" panose="02020603050405020304" pitchFamily="18" charset="0"/>
                        </a:rPr>
                        <a:t> =</a:t>
                      </a:r>
                      <a:r>
                        <a:rPr lang="en-US" sz="2800" dirty="0">
                          <a:solidFill>
                            <a:srgbClr val="0000FF"/>
                          </a:solidFill>
                          <a:effectLst/>
                          <a:latin typeface="Times New Roman" panose="02020603050405020304" pitchFamily="18" charset="0"/>
                          <a:ea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2800" dirty="0" err="1">
                          <a:effectLst/>
                          <a:latin typeface="Times New Roman" panose="02020603050405020304" pitchFamily="18" charset="0"/>
                          <a:ea typeface="Times New Roman" panose="02020603050405020304" pitchFamily="18" charset="0"/>
                        </a:rPr>
                        <a:t>KE</a:t>
                      </a:r>
                      <a:r>
                        <a:rPr lang="en-US" sz="2800" baseline="-25000" dirty="0" err="1">
                          <a:effectLst/>
                          <a:latin typeface="Times New Roman" panose="02020603050405020304" pitchFamily="18" charset="0"/>
                          <a:ea typeface="Times New Roman" panose="02020603050405020304" pitchFamily="18" charset="0"/>
                        </a:rPr>
                        <a:t>end</a:t>
                      </a:r>
                      <a:r>
                        <a:rPr lang="en-US" sz="2800" baseline="-25000" dirty="0">
                          <a:effectLst/>
                          <a:latin typeface="Times New Roman" panose="02020603050405020304" pitchFamily="18" charset="0"/>
                          <a:ea typeface="Times New Roman" panose="02020603050405020304" pitchFamily="18" charset="0"/>
                        </a:rPr>
                        <a:t> </a:t>
                      </a:r>
                      <a:r>
                        <a:rPr lang="en-US" sz="2800" baseline="0" dirty="0">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2800" dirty="0" err="1">
                          <a:effectLst/>
                          <a:latin typeface="Times New Roman" panose="02020603050405020304" pitchFamily="18" charset="0"/>
                          <a:ea typeface="Times New Roman" panose="02020603050405020304" pitchFamily="18" charset="0"/>
                        </a:rPr>
                        <a:t>PE</a:t>
                      </a:r>
                      <a:r>
                        <a:rPr lang="en-US" sz="2800" baseline="-25000" dirty="0" err="1">
                          <a:effectLst/>
                          <a:latin typeface="Times New Roman" panose="02020603050405020304" pitchFamily="18" charset="0"/>
                          <a:ea typeface="Times New Roman" panose="02020603050405020304" pitchFamily="18" charset="0"/>
                        </a:rPr>
                        <a:t>end</a:t>
                      </a:r>
                      <a:r>
                        <a:rPr lang="en-US" sz="2800" baseline="-25000" dirty="0">
                          <a:effectLst/>
                          <a:latin typeface="Times New Roman" panose="02020603050405020304" pitchFamily="18" charset="0"/>
                          <a:ea typeface="Times New Roman" panose="02020603050405020304" pitchFamily="18" charset="0"/>
                        </a:rPr>
                        <a:t> </a:t>
                      </a:r>
                      <a:r>
                        <a:rPr lang="en-US" sz="2800" baseline="0" dirty="0">
                          <a:effectLst/>
                          <a:latin typeface="Times New Roman" panose="02020603050405020304" pitchFamily="18" charset="0"/>
                          <a:ea typeface="Times New Roman" panose="02020603050405020304" pitchFamily="18" charset="0"/>
                        </a:rPr>
                        <a:t>=</a:t>
                      </a:r>
                    </a:p>
                    <a:p>
                      <a:pPr marL="0" marR="0">
                        <a:spcBef>
                          <a:spcPts val="0"/>
                        </a:spcBef>
                        <a:spcAft>
                          <a:spcPts val="0"/>
                        </a:spcAft>
                      </a:pPr>
                      <a:r>
                        <a:rPr lang="en-US" sz="2800" baseline="0" dirty="0">
                          <a:effectLst/>
                          <a:latin typeface="Times New Roman" panose="02020603050405020304" pitchFamily="18" charset="0"/>
                          <a:ea typeface="Times New Roman" panose="02020603050405020304" pitchFamily="18" charset="0"/>
                        </a:rPr>
                        <a:t>m =</a:t>
                      </a:r>
                    </a:p>
                    <a:p>
                      <a:pPr marL="0" marR="0">
                        <a:spcBef>
                          <a:spcPts val="0"/>
                        </a:spcBef>
                        <a:spcAft>
                          <a:spcPts val="0"/>
                        </a:spcAft>
                      </a:pPr>
                      <a:r>
                        <a:rPr lang="en-US" sz="2800" baseline="0" dirty="0">
                          <a:effectLst/>
                          <a:latin typeface="Times New Roman" panose="02020603050405020304" pitchFamily="18" charset="0"/>
                          <a:ea typeface="Times New Roman" panose="02020603050405020304" pitchFamily="18" charset="0"/>
                        </a:rPr>
                        <a:t>v =</a:t>
                      </a:r>
                    </a:p>
                    <a:p>
                      <a:pPr marL="0" marR="0">
                        <a:spcBef>
                          <a:spcPts val="0"/>
                        </a:spcBef>
                        <a:spcAft>
                          <a:spcPts val="0"/>
                        </a:spcAft>
                      </a:pPr>
                      <a:r>
                        <a:rPr lang="en-US" sz="2800" baseline="0" dirty="0">
                          <a:effectLst/>
                          <a:latin typeface="Times New Roman" panose="02020603050405020304" pitchFamily="18" charset="0"/>
                          <a:ea typeface="Times New Roman" panose="02020603050405020304" pitchFamily="18" charset="0"/>
                        </a:rPr>
                        <a:t>h =</a:t>
                      </a:r>
                      <a:endParaRPr lang="en-US" sz="2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2800"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655313"/>
                  </a:ext>
                </a:extLst>
              </a:tr>
            </a:tbl>
          </a:graphicData>
        </a:graphic>
      </p:graphicFrame>
      <p:sp>
        <p:nvSpPr>
          <p:cNvPr id="4" name="TextBox 3">
            <a:extLst>
              <a:ext uri="{FF2B5EF4-FFF2-40B4-BE49-F238E27FC236}">
                <a16:creationId xmlns:a16="http://schemas.microsoft.com/office/drawing/2014/main" id="{BF19C1BD-FFD3-4BE6-B776-268DFE8C003F}"/>
              </a:ext>
            </a:extLst>
          </p:cNvPr>
          <p:cNvSpPr txBox="1"/>
          <p:nvPr/>
        </p:nvSpPr>
        <p:spPr>
          <a:xfrm>
            <a:off x="1284310" y="4242717"/>
            <a:ext cx="1199096" cy="461665"/>
          </a:xfrm>
          <a:prstGeom prst="rect">
            <a:avLst/>
          </a:prstGeom>
          <a:noFill/>
        </p:spPr>
        <p:txBody>
          <a:bodyPr wrap="square" rtlCol="0">
            <a:spAutoFit/>
          </a:bodyPr>
          <a:lstStyle/>
          <a:p>
            <a:r>
              <a:rPr lang="en-US" sz="2400" dirty="0"/>
              <a:t>5488J</a:t>
            </a:r>
          </a:p>
        </p:txBody>
      </p:sp>
      <p:sp>
        <p:nvSpPr>
          <p:cNvPr id="5" name="TextBox 4">
            <a:extLst>
              <a:ext uri="{FF2B5EF4-FFF2-40B4-BE49-F238E27FC236}">
                <a16:creationId xmlns:a16="http://schemas.microsoft.com/office/drawing/2014/main" id="{48A1B795-7378-4E41-BFFA-6BCF0143F5B7}"/>
              </a:ext>
            </a:extLst>
          </p:cNvPr>
          <p:cNvSpPr txBox="1"/>
          <p:nvPr/>
        </p:nvSpPr>
        <p:spPr>
          <a:xfrm>
            <a:off x="1392539" y="3871394"/>
            <a:ext cx="838200" cy="461665"/>
          </a:xfrm>
          <a:prstGeom prst="rect">
            <a:avLst/>
          </a:prstGeom>
          <a:noFill/>
        </p:spPr>
        <p:txBody>
          <a:bodyPr wrap="square" rtlCol="0">
            <a:spAutoFit/>
          </a:bodyPr>
          <a:lstStyle/>
          <a:p>
            <a:r>
              <a:rPr lang="en-US" sz="2400" dirty="0"/>
              <a:t>0J</a:t>
            </a:r>
          </a:p>
        </p:txBody>
      </p:sp>
      <p:sp>
        <p:nvSpPr>
          <p:cNvPr id="10" name="TextBox 9">
            <a:extLst>
              <a:ext uri="{FF2B5EF4-FFF2-40B4-BE49-F238E27FC236}">
                <a16:creationId xmlns:a16="http://schemas.microsoft.com/office/drawing/2014/main" id="{2EED7FF6-53BA-4D22-9649-B4885832059E}"/>
              </a:ext>
            </a:extLst>
          </p:cNvPr>
          <p:cNvSpPr txBox="1"/>
          <p:nvPr/>
        </p:nvSpPr>
        <p:spPr>
          <a:xfrm>
            <a:off x="1263384" y="4697056"/>
            <a:ext cx="1220022" cy="461665"/>
          </a:xfrm>
          <a:prstGeom prst="rect">
            <a:avLst/>
          </a:prstGeom>
          <a:noFill/>
        </p:spPr>
        <p:txBody>
          <a:bodyPr wrap="square" rtlCol="0">
            <a:spAutoFit/>
          </a:bodyPr>
          <a:lstStyle/>
          <a:p>
            <a:r>
              <a:rPr lang="en-US" sz="2400" dirty="0"/>
              <a:t>?</a:t>
            </a:r>
            <a:endParaRPr lang="en-US" sz="2400" baseline="30000" dirty="0"/>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5D6C25D-1FCC-4D36-B198-8E8E49B55AE6}"/>
                  </a:ext>
                </a:extLst>
              </p:cNvPr>
              <p:cNvSpPr txBox="1"/>
              <p:nvPr/>
            </p:nvSpPr>
            <p:spPr>
              <a:xfrm>
                <a:off x="6443388" y="3873232"/>
                <a:ext cx="6185391" cy="461665"/>
              </a:xfrm>
              <a:prstGeom prst="rect">
                <a:avLst/>
              </a:prstGeom>
              <a:noFill/>
            </p:spPr>
            <p:txBody>
              <a:bodyPr wrap="square" rtlCol="0">
                <a:spAutoFit/>
              </a:bodyPr>
              <a:lstStyle/>
              <a:p>
                <a14:m>
                  <m:oMath xmlns:m="http://schemas.openxmlformats.org/officeDocument/2006/math">
                    <m:d>
                      <m:dPr>
                        <m:ctrlPr>
                          <a:rPr lang="en-US" sz="2400" b="0"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0</m:t>
                        </m:r>
                        <m:r>
                          <m:rPr>
                            <m:sty m:val="p"/>
                          </m:rP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J</m:t>
                        </m:r>
                        <m: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PE</m:t>
                        </m:r>
                        <m: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mgh</m:t>
                        </m:r>
                      </m:e>
                    </m:d>
                    <m:r>
                      <m:rPr>
                        <m:sty m:val="p"/>
                      </m:rPr>
                      <a:rPr lang="en-US" sz="2400" b="0" i="0" baseline="-250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beg</m:t>
                    </m:r>
                    <m:r>
                      <a:rPr lang="en-US" sz="2400" b="0" i="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oMath>
                </a14:m>
                <a:r>
                  <a:rPr lang="en-US" sz="2400" dirty="0"/>
                  <a:t> + 0J)</a:t>
                </a:r>
                <a:r>
                  <a:rPr lang="en-US" sz="2400" baseline="-25000" dirty="0"/>
                  <a:t>end</a:t>
                </a:r>
              </a:p>
            </p:txBody>
          </p:sp>
        </mc:Choice>
        <mc:Fallback xmlns="">
          <p:sp>
            <p:nvSpPr>
              <p:cNvPr id="7" name="TextBox 6">
                <a:extLst>
                  <a:ext uri="{FF2B5EF4-FFF2-40B4-BE49-F238E27FC236}">
                    <a16:creationId xmlns:a16="http://schemas.microsoft.com/office/drawing/2014/main" id="{25D6C25D-1FCC-4D36-B198-8E8E49B55AE6}"/>
                  </a:ext>
                </a:extLst>
              </p:cNvPr>
              <p:cNvSpPr txBox="1">
                <a:spLocks noRot="1" noChangeAspect="1" noMove="1" noResize="1" noEditPoints="1" noAdjustHandles="1" noChangeArrowheads="1" noChangeShapeType="1" noTextEdit="1"/>
              </p:cNvSpPr>
              <p:nvPr/>
            </p:nvSpPr>
            <p:spPr>
              <a:xfrm>
                <a:off x="6443388" y="3873232"/>
                <a:ext cx="6185391" cy="461665"/>
              </a:xfrm>
              <a:prstGeom prst="rect">
                <a:avLst/>
              </a:prstGeom>
              <a:blipFill>
                <a:blip r:embed="rId2"/>
                <a:stretch>
                  <a:fillRect t="-9211" b="-30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FBB6C36-86DD-4E10-976E-BA238A35B04B}"/>
                  </a:ext>
                </a:extLst>
              </p:cNvPr>
              <p:cNvSpPr txBox="1"/>
              <p:nvPr/>
            </p:nvSpPr>
            <p:spPr>
              <a:xfrm>
                <a:off x="2330689" y="3882721"/>
                <a:ext cx="4104753" cy="461665"/>
              </a:xfrm>
              <a:prstGeom prst="rect">
                <a:avLst/>
              </a:prstGeom>
              <a:noFill/>
            </p:spPr>
            <p:txBody>
              <a:bodyPr wrap="square" rtlCol="0">
                <a:spAutoFit/>
              </a:bodyPr>
              <a:lstStyle/>
              <a:p>
                <a:pPr lvl="0" algn="ctr">
                  <a:spcBef>
                    <a:spcPct val="0"/>
                  </a:spcBef>
                </a:pPr>
                <a14:m>
                  <m:oMathPara xmlns:m="http://schemas.openxmlformats.org/officeDocument/2006/math">
                    <m:oMathParaPr>
                      <m:jc m:val="centerGroup"/>
                    </m:oMathParaPr>
                    <m:oMath xmlns:m="http://schemas.openxmlformats.org/officeDocument/2006/math">
                      <m:r>
                        <m:rPr>
                          <m:nor/>
                        </m:rPr>
                        <a:rPr lang="en-US" altLang="en-US" sz="2400" dirty="0">
                          <a:solidFill>
                            <a:srgbClr val="000000"/>
                          </a:solidFill>
                        </a:rPr>
                        <m:t>(</m:t>
                      </m:r>
                      <m:r>
                        <m:rPr>
                          <m:nor/>
                        </m:rPr>
                        <a:rPr lang="en-US" altLang="en-US" sz="2400" dirty="0">
                          <a:solidFill>
                            <a:srgbClr val="000000"/>
                          </a:solidFill>
                        </a:rPr>
                        <m:t>KE</m:t>
                      </m:r>
                      <m:r>
                        <m:rPr>
                          <m:nor/>
                        </m:rPr>
                        <a:rPr lang="en-US" altLang="en-US" sz="2400" dirty="0">
                          <a:solidFill>
                            <a:srgbClr val="000000"/>
                          </a:solidFill>
                        </a:rPr>
                        <m:t> + </m:t>
                      </m:r>
                      <m:r>
                        <m:rPr>
                          <m:nor/>
                        </m:rPr>
                        <a:rPr lang="en-US" altLang="en-US" sz="2400" dirty="0">
                          <a:solidFill>
                            <a:srgbClr val="000000"/>
                          </a:solidFill>
                        </a:rPr>
                        <m:t>PE</m:t>
                      </m:r>
                      <m:r>
                        <m:rPr>
                          <m:nor/>
                        </m:rPr>
                        <a:rPr lang="en-US" altLang="en-US" sz="2400" dirty="0">
                          <a:solidFill>
                            <a:srgbClr val="000000"/>
                          </a:solidFill>
                        </a:rPr>
                        <m:t>)</m:t>
                      </m:r>
                      <m:r>
                        <m:rPr>
                          <m:nor/>
                        </m:rPr>
                        <a:rPr lang="en-US" altLang="en-US" sz="2400" baseline="-25000" dirty="0">
                          <a:solidFill>
                            <a:srgbClr val="000000"/>
                          </a:solidFill>
                        </a:rPr>
                        <m:t>beg</m:t>
                      </m:r>
                      <m:r>
                        <m:rPr>
                          <m:nor/>
                        </m:rPr>
                        <a:rPr lang="en-US" altLang="en-US" sz="2400" dirty="0">
                          <a:solidFill>
                            <a:srgbClr val="000000"/>
                          </a:solidFill>
                        </a:rPr>
                        <m:t> = (</m:t>
                      </m:r>
                      <m:r>
                        <m:rPr>
                          <m:nor/>
                        </m:rPr>
                        <a:rPr lang="en-US" altLang="en-US" sz="2400" dirty="0">
                          <a:solidFill>
                            <a:srgbClr val="000000"/>
                          </a:solidFill>
                        </a:rPr>
                        <m:t>KE</m:t>
                      </m:r>
                      <m:r>
                        <m:rPr>
                          <m:nor/>
                        </m:rPr>
                        <a:rPr lang="en-US" altLang="en-US" sz="2400" dirty="0">
                          <a:solidFill>
                            <a:srgbClr val="000000"/>
                          </a:solidFill>
                        </a:rPr>
                        <m:t> + </m:t>
                      </m:r>
                      <m:r>
                        <m:rPr>
                          <m:nor/>
                        </m:rPr>
                        <a:rPr lang="en-US" altLang="en-US" sz="2400" dirty="0">
                          <a:solidFill>
                            <a:srgbClr val="000000"/>
                          </a:solidFill>
                        </a:rPr>
                        <m:t>PE</m:t>
                      </m:r>
                      <m:r>
                        <m:rPr>
                          <m:nor/>
                        </m:rPr>
                        <a:rPr lang="en-US" altLang="en-US" sz="2400" dirty="0">
                          <a:solidFill>
                            <a:srgbClr val="000000"/>
                          </a:solidFill>
                        </a:rPr>
                        <m:t>)</m:t>
                      </m:r>
                      <m:r>
                        <m:rPr>
                          <m:nor/>
                        </m:rPr>
                        <a:rPr lang="en-US" altLang="en-US" sz="2400" baseline="-25000" dirty="0">
                          <a:solidFill>
                            <a:srgbClr val="000000"/>
                          </a:solidFill>
                        </a:rPr>
                        <m:t>end</m:t>
                      </m:r>
                      <m:r>
                        <m:rPr>
                          <m:nor/>
                        </m:rPr>
                        <a:rPr lang="en-US" altLang="en-US" sz="2400" dirty="0">
                          <a:solidFill>
                            <a:srgbClr val="000000"/>
                          </a:solidFill>
                        </a:rPr>
                        <m:t> </m:t>
                      </m:r>
                    </m:oMath>
                  </m:oMathPara>
                </a14:m>
                <a:endParaRPr lang="en-US" altLang="en-US" sz="2400" dirty="0">
                  <a:solidFill>
                    <a:srgbClr val="000000"/>
                  </a:solidFill>
                </a:endParaRPr>
              </a:p>
            </p:txBody>
          </p:sp>
        </mc:Choice>
        <mc:Fallback xmlns="">
          <p:sp>
            <p:nvSpPr>
              <p:cNvPr id="9" name="TextBox 8">
                <a:extLst>
                  <a:ext uri="{FF2B5EF4-FFF2-40B4-BE49-F238E27FC236}">
                    <a16:creationId xmlns:a16="http://schemas.microsoft.com/office/drawing/2014/main" id="{8FBB6C36-86DD-4E10-976E-BA238A35B04B}"/>
                  </a:ext>
                </a:extLst>
              </p:cNvPr>
              <p:cNvSpPr txBox="1">
                <a:spLocks noRot="1" noChangeAspect="1" noMove="1" noResize="1" noEditPoints="1" noAdjustHandles="1" noChangeArrowheads="1" noChangeShapeType="1" noTextEdit="1"/>
              </p:cNvSpPr>
              <p:nvPr/>
            </p:nvSpPr>
            <p:spPr>
              <a:xfrm>
                <a:off x="2330689" y="3882721"/>
                <a:ext cx="4104753" cy="461665"/>
              </a:xfrm>
              <a:prstGeom prst="rect">
                <a:avLst/>
              </a:prstGeom>
              <a:blipFill>
                <a:blip r:embed="rId3"/>
                <a:stretch>
                  <a:fillRect l="-1187" b="-1973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D165E92-E256-48C5-8B2B-438DF9F05220}"/>
                  </a:ext>
                </a:extLst>
              </p:cNvPr>
              <p:cNvSpPr txBox="1"/>
              <p:nvPr/>
            </p:nvSpPr>
            <p:spPr>
              <a:xfrm>
                <a:off x="2294608" y="4439922"/>
                <a:ext cx="9897392" cy="461665"/>
              </a:xfrm>
              <a:prstGeom prst="rect">
                <a:avLst/>
              </a:prstGeom>
              <a:noFill/>
            </p:spPr>
            <p:txBody>
              <a:bodyPr wrap="square" rtlCol="0">
                <a:spAutoFit/>
              </a:bodyPr>
              <a:lstStyle/>
              <a:p>
                <a14:m>
                  <m:oMath xmlns:m="http://schemas.openxmlformats.org/officeDocument/2006/math">
                    <m:d>
                      <m:dPr>
                        <m:ctrlPr>
                          <a:rPr lang="en-US" sz="240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0</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J</m:t>
                        </m:r>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PE</m:t>
                        </m:r>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d>
                          <m:dPr>
                            <m:ctrlP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56</m:t>
                            </m:r>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𝑘𝑔</m:t>
                            </m:r>
                          </m:e>
                        </m:d>
                        <m:d>
                          <m:dPr>
                            <m:ctrlP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9.8</m:t>
                            </m:r>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𝑚</m:t>
                            </m:r>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𝑠</m:t>
                            </m:r>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𝑠</m:t>
                            </m:r>
                          </m:e>
                        </m:d>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(10</m:t>
                        </m:r>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𝑚</m:t>
                        </m:r>
                      </m:e>
                    </m:d>
                    <m:r>
                      <m:rPr>
                        <m:sty m:val="p"/>
                      </m:rPr>
                      <a:rPr lang="en-US" sz="2400" baseline="-250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beg</m:t>
                    </m:r>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b="0" i="0"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 </m:t>
                    </m:r>
                  </m:oMath>
                </a14:m>
                <a:r>
                  <a:rPr lang="en-US" sz="2400" dirty="0">
                    <a:solidFill>
                      <a:schemeClr val="tx1"/>
                    </a:solidFill>
                    <a:ea typeface="Times New Roman" panose="02020603050405020304" pitchFamily="18" charset="0"/>
                    <a:cs typeface="Times New Roman" panose="02020603050405020304" pitchFamily="18" charset="0"/>
                  </a:rPr>
                  <a:t>(</a:t>
                </a:r>
                <a14:m>
                  <m:oMath xmlns:m="http://schemas.openxmlformats.org/officeDocument/2006/math">
                    <m:r>
                      <m:rPr>
                        <m:sty m:val="p"/>
                      </m:rPr>
                      <a:rPr lang="en-US" sz="2400"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KE</m:t>
                    </m:r>
                  </m:oMath>
                </a14:m>
                <a:r>
                  <a:rPr lang="en-US" sz="2400" dirty="0"/>
                  <a:t> + 0J)</a:t>
                </a:r>
                <a:r>
                  <a:rPr lang="en-US" sz="2400" baseline="-25000" dirty="0"/>
                  <a:t>end</a:t>
                </a:r>
              </a:p>
            </p:txBody>
          </p:sp>
        </mc:Choice>
        <mc:Fallback xmlns="">
          <p:sp>
            <p:nvSpPr>
              <p:cNvPr id="12" name="TextBox 11">
                <a:extLst>
                  <a:ext uri="{FF2B5EF4-FFF2-40B4-BE49-F238E27FC236}">
                    <a16:creationId xmlns:a16="http://schemas.microsoft.com/office/drawing/2014/main" id="{9D165E92-E256-48C5-8B2B-438DF9F05220}"/>
                  </a:ext>
                </a:extLst>
              </p:cNvPr>
              <p:cNvSpPr txBox="1">
                <a:spLocks noRot="1" noChangeAspect="1" noMove="1" noResize="1" noEditPoints="1" noAdjustHandles="1" noChangeArrowheads="1" noChangeShapeType="1" noTextEdit="1"/>
              </p:cNvSpPr>
              <p:nvPr/>
            </p:nvSpPr>
            <p:spPr>
              <a:xfrm>
                <a:off x="2294608" y="4439922"/>
                <a:ext cx="9897392" cy="461665"/>
              </a:xfrm>
              <a:prstGeom prst="rect">
                <a:avLst/>
              </a:prstGeom>
              <a:blipFill>
                <a:blip r:embed="rId4"/>
                <a:stretch>
                  <a:fillRect t="-9211" b="-302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DC35D0A7-393E-46BC-B0AC-E302B0A18FD8}"/>
                  </a:ext>
                </a:extLst>
              </p:cNvPr>
              <p:cNvSpPr txBox="1"/>
              <p:nvPr/>
            </p:nvSpPr>
            <p:spPr>
              <a:xfrm>
                <a:off x="1529223" y="5058242"/>
                <a:ext cx="9084814" cy="453137"/>
              </a:xfrm>
              <a:prstGeom prst="rect">
                <a:avLst/>
              </a:prstGeom>
              <a:noFill/>
            </p:spPr>
            <p:txBody>
              <a:bodyPr wrap="square" rtlCol="0">
                <a:spAutoFit/>
              </a:bodyPr>
              <a:lstStyle/>
              <a:p>
                <a:pPr lvl="0"/>
                <a14:m>
                  <m:oMathPara xmlns:m="http://schemas.openxmlformats.org/officeDocument/2006/math">
                    <m:oMathParaPr>
                      <m:jc m:val="centerGroup"/>
                    </m:oMathParaPr>
                    <m:oMath xmlns:m="http://schemas.openxmlformats.org/officeDocument/2006/math">
                      <m:d>
                        <m:dPr>
                          <m:ctrlPr>
                            <a:rPr lang="en-US" sz="240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ctrlPr>
                        </m:dPr>
                        <m:e>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0</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J</m:t>
                          </m:r>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5488</m:t>
                          </m:r>
                          <m:r>
                            <a:rPr lang="en-US" sz="2400" b="0" i="1" smtClean="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𝐽</m:t>
                          </m:r>
                        </m:e>
                      </m:d>
                      <m:r>
                        <m:rPr>
                          <m:sty m:val="p"/>
                        </m:rPr>
                        <a:rPr lang="en-US" sz="2400" baseline="-250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beg</m:t>
                      </m:r>
                      <m: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 </m:t>
                      </m:r>
                      <m:r>
                        <m:rPr>
                          <m:nor/>
                        </m:rPr>
                        <a:rPr lang="en-US" sz="2400" dirty="0">
                          <a:solidFill>
                            <a:srgbClr val="000000"/>
                          </a:solidFill>
                          <a:ea typeface="Times New Roman" panose="02020603050405020304" pitchFamily="18" charset="0"/>
                          <a:cs typeface="Times New Roman" panose="02020603050405020304" pitchFamily="18" charset="0"/>
                        </a:rPr>
                        <m:t>(</m:t>
                      </m:r>
                      <m:r>
                        <m:rPr>
                          <m:sty m:val="p"/>
                        </m:rPr>
                        <a:rPr lang="en-US" sz="2400">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KE</m:t>
                      </m:r>
                      <m:r>
                        <m:rPr>
                          <m:nor/>
                        </m:rPr>
                        <a:rPr lang="en-US" sz="2400" dirty="0">
                          <a:solidFill>
                            <a:srgbClr val="000000"/>
                          </a:solidFill>
                        </a:rPr>
                        <m:t> + 0</m:t>
                      </m:r>
                      <m:r>
                        <m:rPr>
                          <m:nor/>
                        </m:rPr>
                        <a:rPr lang="en-US" sz="2400" dirty="0">
                          <a:solidFill>
                            <a:srgbClr val="000000"/>
                          </a:solidFill>
                        </a:rPr>
                        <m:t>J</m:t>
                      </m:r>
                      <m:r>
                        <m:rPr>
                          <m:nor/>
                        </m:rPr>
                        <a:rPr lang="en-US" sz="2400" dirty="0">
                          <a:solidFill>
                            <a:srgbClr val="000000"/>
                          </a:solidFill>
                        </a:rPr>
                        <m:t>)</m:t>
                      </m:r>
                      <m:r>
                        <m:rPr>
                          <m:nor/>
                        </m:rPr>
                        <a:rPr lang="en-US" sz="2400" baseline="-25000" dirty="0">
                          <a:solidFill>
                            <a:srgbClr val="000000"/>
                          </a:solidFill>
                        </a:rPr>
                        <m:t>end</m:t>
                      </m:r>
                    </m:oMath>
                  </m:oMathPara>
                </a14:m>
                <a:endParaRPr lang="en-US" sz="2400" baseline="-25000" dirty="0">
                  <a:solidFill>
                    <a:srgbClr val="000000"/>
                  </a:solidFill>
                </a:endParaRPr>
              </a:p>
            </p:txBody>
          </p:sp>
        </mc:Choice>
        <mc:Fallback xmlns="">
          <p:sp>
            <p:nvSpPr>
              <p:cNvPr id="13" name="TextBox 12">
                <a:extLst>
                  <a:ext uri="{FF2B5EF4-FFF2-40B4-BE49-F238E27FC236}">
                    <a16:creationId xmlns:a16="http://schemas.microsoft.com/office/drawing/2014/main" id="{DC35D0A7-393E-46BC-B0AC-E302B0A18FD8}"/>
                  </a:ext>
                </a:extLst>
              </p:cNvPr>
              <p:cNvSpPr txBox="1">
                <a:spLocks noRot="1" noChangeAspect="1" noMove="1" noResize="1" noEditPoints="1" noAdjustHandles="1" noChangeArrowheads="1" noChangeShapeType="1" noTextEdit="1"/>
              </p:cNvSpPr>
              <p:nvPr/>
            </p:nvSpPr>
            <p:spPr>
              <a:xfrm>
                <a:off x="1529223" y="5058242"/>
                <a:ext cx="9084814" cy="453137"/>
              </a:xfrm>
              <a:prstGeom prst="rect">
                <a:avLst/>
              </a:prstGeom>
              <a:blipFill>
                <a:blip r:embed="rId5"/>
                <a:stretch>
                  <a:fillRect b="-21622"/>
                </a:stretch>
              </a:blipFill>
            </p:spPr>
            <p:txBody>
              <a:bodyPr/>
              <a:lstStyle/>
              <a:p>
                <a:r>
                  <a:rPr lang="en-US">
                    <a:noFill/>
                  </a:rPr>
                  <a:t> </a:t>
                </a:r>
              </a:p>
            </p:txBody>
          </p:sp>
        </mc:Fallback>
      </mc:AlternateContent>
      <p:sp>
        <p:nvSpPr>
          <p:cNvPr id="2" name="TextBox 1">
            <a:extLst>
              <a:ext uri="{FF2B5EF4-FFF2-40B4-BE49-F238E27FC236}">
                <a16:creationId xmlns:a16="http://schemas.microsoft.com/office/drawing/2014/main" id="{20670AB6-02D4-DF49-544E-1691695E402A}"/>
              </a:ext>
            </a:extLst>
          </p:cNvPr>
          <p:cNvSpPr txBox="1"/>
          <p:nvPr/>
        </p:nvSpPr>
        <p:spPr>
          <a:xfrm>
            <a:off x="1284310" y="5190742"/>
            <a:ext cx="1063604" cy="461665"/>
          </a:xfrm>
          <a:prstGeom prst="rect">
            <a:avLst/>
          </a:prstGeom>
          <a:noFill/>
        </p:spPr>
        <p:txBody>
          <a:bodyPr wrap="square" rtlCol="0">
            <a:spAutoFit/>
          </a:bodyPr>
          <a:lstStyle/>
          <a:p>
            <a:r>
              <a:rPr lang="en-US" sz="2400" dirty="0"/>
              <a:t>0J</a:t>
            </a:r>
            <a:endParaRPr lang="en-US" sz="2400" baseline="30000" dirty="0"/>
          </a:p>
        </p:txBody>
      </p:sp>
      <p:sp>
        <p:nvSpPr>
          <p:cNvPr id="6" name="TextBox 5">
            <a:extLst>
              <a:ext uri="{FF2B5EF4-FFF2-40B4-BE49-F238E27FC236}">
                <a16:creationId xmlns:a16="http://schemas.microsoft.com/office/drawing/2014/main" id="{C54EDFF5-24FE-0CF9-9995-1E48FDEFEFFF}"/>
              </a:ext>
            </a:extLst>
          </p:cNvPr>
          <p:cNvSpPr txBox="1"/>
          <p:nvPr/>
        </p:nvSpPr>
        <p:spPr>
          <a:xfrm>
            <a:off x="876447" y="5571808"/>
            <a:ext cx="1220021" cy="461665"/>
          </a:xfrm>
          <a:prstGeom prst="rect">
            <a:avLst/>
          </a:prstGeom>
          <a:noFill/>
        </p:spPr>
        <p:txBody>
          <a:bodyPr wrap="square" rtlCol="0">
            <a:spAutoFit/>
          </a:bodyPr>
          <a:lstStyle/>
          <a:p>
            <a:r>
              <a:rPr lang="en-US" sz="2400" dirty="0"/>
              <a:t>56kg</a:t>
            </a:r>
            <a:endParaRPr lang="en-US" sz="2400" baseline="30000" dirty="0"/>
          </a:p>
        </p:txBody>
      </p:sp>
      <p:sp>
        <p:nvSpPr>
          <p:cNvPr id="8" name="TextBox 7">
            <a:extLst>
              <a:ext uri="{FF2B5EF4-FFF2-40B4-BE49-F238E27FC236}">
                <a16:creationId xmlns:a16="http://schemas.microsoft.com/office/drawing/2014/main" id="{88CAEBAE-DAEB-5990-7EDE-5094E54BA6AE}"/>
              </a:ext>
            </a:extLst>
          </p:cNvPr>
          <p:cNvSpPr txBox="1"/>
          <p:nvPr/>
        </p:nvSpPr>
        <p:spPr>
          <a:xfrm>
            <a:off x="773076" y="6406107"/>
            <a:ext cx="1426761" cy="461665"/>
          </a:xfrm>
          <a:prstGeom prst="rect">
            <a:avLst/>
          </a:prstGeom>
          <a:noFill/>
        </p:spPr>
        <p:txBody>
          <a:bodyPr wrap="square" rtlCol="0">
            <a:spAutoFit/>
          </a:bodyPr>
          <a:lstStyle/>
          <a:p>
            <a:r>
              <a:rPr lang="en-US" sz="2400" dirty="0"/>
              <a:t>10 m</a:t>
            </a:r>
            <a:endParaRPr lang="en-US" sz="2400" baseline="30000" dirty="0"/>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F651113D-5F97-BD40-7B0D-C7135635F247}"/>
                  </a:ext>
                </a:extLst>
              </p:cNvPr>
              <p:cNvSpPr txBox="1"/>
              <p:nvPr/>
            </p:nvSpPr>
            <p:spPr>
              <a:xfrm>
                <a:off x="4292946" y="5718810"/>
                <a:ext cx="3557368" cy="461665"/>
              </a:xfrm>
              <a:prstGeom prst="rect">
                <a:avLst/>
              </a:prstGeom>
              <a:noFill/>
            </p:spPr>
            <p:txBody>
              <a:bodyPr wrap="square" rtlCol="0">
                <a:spAutoFit/>
              </a:bodyPr>
              <a:lstStyle/>
              <a:p>
                <a:pPr lvl="0"/>
                <a14:m>
                  <m:oMath xmlns:m="http://schemas.openxmlformats.org/officeDocument/2006/math">
                    <m:r>
                      <m:rPr>
                        <m:nor/>
                      </m:rPr>
                      <a:rPr lang="en-US" altLang="en-US" sz="2400" dirty="0">
                        <a:solidFill>
                          <a:srgbClr val="000000"/>
                        </a:solidFill>
                        <a:latin typeface="Cambria Math" panose="02040503050406030204" pitchFamily="18" charset="0"/>
                      </a:rPr>
                      <m:t>K</m:t>
                    </m:r>
                    <m:r>
                      <m:rPr>
                        <m:nor/>
                      </m:rPr>
                      <a:rPr lang="en-US" altLang="en-US" sz="2400" dirty="0">
                        <a:solidFill>
                          <a:srgbClr val="000000"/>
                        </a:solidFill>
                      </a:rPr>
                      <m:t>E</m:t>
                    </m:r>
                  </m:oMath>
                </a14:m>
                <a:r>
                  <a:rPr lang="en-US" sz="2400" baseline="-25000" dirty="0">
                    <a:solidFill>
                      <a:srgbClr val="000000"/>
                    </a:solidFill>
                    <a:latin typeface="+mj-lt"/>
                  </a:rPr>
                  <a:t>end = </a:t>
                </a:r>
                <a:r>
                  <a:rPr lang="en-US" sz="2400" dirty="0">
                    <a:solidFill>
                      <a:srgbClr val="000000"/>
                    </a:solidFill>
                    <a:latin typeface="+mj-lt"/>
                  </a:rPr>
                  <a:t>5488J</a:t>
                </a:r>
              </a:p>
            </p:txBody>
          </p:sp>
        </mc:Choice>
        <mc:Fallback xmlns="">
          <p:sp>
            <p:nvSpPr>
              <p:cNvPr id="15" name="TextBox 14">
                <a:extLst>
                  <a:ext uri="{FF2B5EF4-FFF2-40B4-BE49-F238E27FC236}">
                    <a16:creationId xmlns:a16="http://schemas.microsoft.com/office/drawing/2014/main" id="{F651113D-5F97-BD40-7B0D-C7135635F247}"/>
                  </a:ext>
                </a:extLst>
              </p:cNvPr>
              <p:cNvSpPr txBox="1">
                <a:spLocks noRot="1" noChangeAspect="1" noMove="1" noResize="1" noEditPoints="1" noAdjustHandles="1" noChangeArrowheads="1" noChangeShapeType="1" noTextEdit="1"/>
              </p:cNvSpPr>
              <p:nvPr/>
            </p:nvSpPr>
            <p:spPr>
              <a:xfrm>
                <a:off x="4292946" y="5718810"/>
                <a:ext cx="3557368" cy="461665"/>
              </a:xfrm>
              <a:prstGeom prst="rect">
                <a:avLst/>
              </a:prstGeom>
              <a:blipFill>
                <a:blip r:embed="rId6"/>
                <a:stretch>
                  <a:fillRect l="-342" t="-9211" b="-30263"/>
                </a:stretch>
              </a:blipFill>
            </p:spPr>
            <p:txBody>
              <a:bodyPr/>
              <a:lstStyle/>
              <a:p>
                <a:r>
                  <a:rPr lang="en-US">
                    <a:noFill/>
                  </a:rPr>
                  <a:t> </a:t>
                </a:r>
              </a:p>
            </p:txBody>
          </p:sp>
        </mc:Fallback>
      </mc:AlternateContent>
    </p:spTree>
    <p:extLst>
      <p:ext uri="{BB962C8B-B14F-4D97-AF65-F5344CB8AC3E}">
        <p14:creationId xmlns:p14="http://schemas.microsoft.com/office/powerpoint/2010/main" val="23559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0" grpId="0"/>
      <p:bldP spid="7" grpId="0"/>
      <p:bldP spid="9" grpId="0"/>
      <p:bldP spid="12" grpId="0"/>
      <p:bldP spid="13" grpId="0"/>
      <p:bldP spid="2" grpId="0"/>
      <p:bldP spid="6" grpId="0"/>
      <p:bldP spid="8" grpId="0"/>
      <p:bldP spid="1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740</TotalTime>
  <Words>366</Words>
  <Application>Microsoft Office PowerPoint</Application>
  <PresentationFormat>Widescreen</PresentationFormat>
  <Paragraphs>62</Paragraphs>
  <Slides>5</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Arial</vt:lpstr>
      <vt:lpstr>Calibri</vt:lpstr>
      <vt:lpstr>Calibri Light</vt:lpstr>
      <vt:lpstr>Cambria Math</vt:lpstr>
      <vt:lpstr>Comic Sans MS</vt:lpstr>
      <vt:lpstr>Times New Roman</vt:lpstr>
      <vt:lpstr>Wingdings</vt:lpstr>
      <vt:lpstr>Office Theme</vt:lpstr>
      <vt:lpstr>Default Design</vt:lpstr>
      <vt:lpstr>Law of Conservation of Energy Equation Calculations</vt:lpstr>
      <vt:lpstr>Learning Objectives</vt:lpstr>
      <vt:lpstr>Law of Conservation of Energy Definition and Formula</vt:lpstr>
      <vt:lpstr>Calculation Example #1</vt:lpstr>
      <vt:lpstr>Calculation Example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Rearranging Kinetic Energy Equation</dc:title>
  <dc:creator>Berger, Jerry</dc:creator>
  <cp:lastModifiedBy>Berger, Jerry</cp:lastModifiedBy>
  <cp:revision>62</cp:revision>
  <dcterms:created xsi:type="dcterms:W3CDTF">2021-09-23T18:00:58Z</dcterms:created>
  <dcterms:modified xsi:type="dcterms:W3CDTF">2022-10-04T17:39:29Z</dcterms:modified>
</cp:coreProperties>
</file>